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4" r:id="rId5"/>
    <p:sldId id="265" r:id="rId6"/>
    <p:sldId id="266" r:id="rId7"/>
    <p:sldId id="263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" userDrawn="1">
          <p15:clr>
            <a:srgbClr val="A4A3A4"/>
          </p15:clr>
        </p15:guide>
        <p15:guide id="2" pos="3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002060"/>
    <a:srgbClr val="385723"/>
    <a:srgbClr val="FFFFF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94" y="108"/>
      </p:cViewPr>
      <p:guideLst>
        <p:guide orient="horz" pos="278"/>
        <p:guide pos="30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отмененных форм отчетности</a:t>
            </a:r>
          </a:p>
        </c:rich>
      </c:tx>
      <c:layout>
        <c:manualLayout>
          <c:xMode val="edge"/>
          <c:yMode val="edge"/>
          <c:x val="0.1919119436749506"/>
          <c:y val="3.4136131078833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DE907-1F98-4F09-ADCC-10D0D0D8FAB3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25362-3A71-424B-AB9E-330520E6B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033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B1D16-ED77-4E3A-9463-C9F8B794451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509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25362-3A71-424B-AB9E-330520E6B55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36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1EBB79-F7C5-4D21-A8D8-001E3FF1F44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981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1EBB79-F7C5-4D21-A8D8-001E3FF1F44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66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25362-3A71-424B-AB9E-330520E6B55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52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3869B6-8601-42D0-99F1-101406EFFD8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254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581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90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376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13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94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568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205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50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218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595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894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D1A97-37F6-404E-B19E-5C9764AD2F08}" type="datetimeFigureOut">
              <a:rPr lang="ru-RU" smtClean="0"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F128E-4495-45A5-B246-CC48A909D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708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buh_support@roskazna.r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https://roskazna.gov.r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52"/>
          <a:stretch/>
        </p:blipFill>
        <p:spPr>
          <a:xfrm>
            <a:off x="0" y="0"/>
            <a:ext cx="12192000" cy="686574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305C99">
                  <a:alpha val="90000"/>
                </a:srgbClr>
              </a:gs>
              <a:gs pos="100000">
                <a:srgbClr val="002060">
                  <a:alpha val="9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5612" y="2460837"/>
            <a:ext cx="58713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Извещений о трансферте, передаваемом с условием</a:t>
            </a:r>
            <a:endParaRPr 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612" y="4490141"/>
            <a:ext cx="46372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Харций</a:t>
            </a:r>
            <a:r>
              <a: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Марианна Михайловна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Межрегионального бухгалтерского управления 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Федерального Казначейства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311360"/>
            <a:ext cx="706148" cy="869885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642144" y="1412875"/>
            <a:ext cx="109807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42144" y="6420028"/>
            <a:ext cx="72815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68"/>
          <a:stretch/>
        </p:blipFill>
        <p:spPr>
          <a:xfrm>
            <a:off x="8151222" y="3031441"/>
            <a:ext cx="3541327" cy="344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9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>
            <a:spLocks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lIns="91423" tIns="45718" rIns="91423" bIns="45718"/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sz="1500">
              <a:latin typeface="Arial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9144000" y="6529115"/>
            <a:ext cx="2804159" cy="192360"/>
          </a:xfrm>
        </p:spPr>
        <p:txBody>
          <a:bodyPr wrap="square" lIns="0" tIns="0" rIns="0" bIns="0">
            <a:spAutoFit/>
          </a:bodyPr>
          <a:lstStyle/>
          <a:p>
            <a:fld id="{6A6CD840-E929-41F8-B399-1E0BCA0730E4}" type="slidenum">
              <a:rPr lang="ru-RU" sz="125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10</a:t>
            </a:fld>
            <a:endParaRPr 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13051" y="1019382"/>
            <a:ext cx="10721929" cy="518375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shade val="100000"/>
                  <a:satMod val="115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87375" y="1022842"/>
            <a:ext cx="349862" cy="541665"/>
          </a:xfrm>
          <a:prstGeom prst="rect">
            <a:avLst/>
          </a:prstGeom>
          <a:gradFill flip="none" rotWithShape="1">
            <a:gsLst>
              <a:gs pos="0">
                <a:srgbClr val="0B51A5">
                  <a:shade val="30000"/>
                  <a:satMod val="115000"/>
                </a:srgbClr>
              </a:gs>
              <a:gs pos="50000">
                <a:srgbClr val="0B51A5">
                  <a:shade val="67500"/>
                  <a:satMod val="115000"/>
                </a:srgbClr>
              </a:gs>
              <a:gs pos="100000">
                <a:srgbClr val="0B51A5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619607" y="970508"/>
            <a:ext cx="2872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1"/>
          <p:cNvSpPr>
            <a:spLocks/>
          </p:cNvSpPr>
          <p:nvPr/>
        </p:nvSpPr>
        <p:spPr bwMode="auto">
          <a:xfrm>
            <a:off x="1013052" y="1009582"/>
            <a:ext cx="10721928" cy="523216"/>
          </a:xfrm>
          <a:prstGeom prst="rect">
            <a:avLst/>
          </a:prstGeom>
          <a:noFill/>
          <a:ln>
            <a:noFill/>
          </a:ln>
        </p:spPr>
        <p:txBody>
          <a:bodyPr wrap="square" lIns="91423" tIns="45718" rIns="91423" bIns="45718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www.roskazna.gov.ru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1013050" y="1590801"/>
            <a:ext cx="10721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Электронная почта: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hlinkClick r:id="rId3"/>
              </a:rPr>
              <a:t>buh_support@roskazna.ru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32573" y="2073897"/>
            <a:ext cx="104720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Название подсистемы;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Тема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обращения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краткое описание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обращения;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Адрес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данных –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в браузере по которой работает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Пользователь;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355600" algn="just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 –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подробное описание последовательности действий и возникающей проблемы пользователя с указанием номера и даты документа, где есть ошибка, с приложением скриншотов всего экрана (без обрезки). Скриншоты должны быть читаемы. В случае обращения связанного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документом, обязательно указать номер и дату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документа;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2438" indent="-452438" algn="just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 –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описать, что именно ожидает Заявитель в результате рассмотрения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обращения.</a:t>
            </a:r>
          </a:p>
          <a:p>
            <a:pPr algn="just"/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algn="just"/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Памятка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пользователя при обращении в Единый контактный центр по вопросам оказания технической поддержки подсистем ведения бюджетного (бухгалтерского) учёта ГИИС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«Электронный бюджет»,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размещенной на официальном сайте Федерального казначейства в сети Интернет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roskazna.gov.ru</a:t>
            </a:r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algn="just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algn="just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Организационные и методические вопросы направляются посредством чата субъекта централизованного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учета.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Freeform 51">
            <a:extLst>
              <a:ext uri="{FF2B5EF4-FFF2-40B4-BE49-F238E27FC236}">
                <a16:creationId xmlns:a16="http://schemas.microsoft.com/office/drawing/2014/main" xmlns="" id="{C25959CE-51E1-4985-8480-2400740A7BC1}"/>
              </a:ext>
            </a:extLst>
          </p:cNvPr>
          <p:cNvSpPr>
            <a:spLocks noEditPoints="1"/>
          </p:cNvSpPr>
          <p:nvPr/>
        </p:nvSpPr>
        <p:spPr bwMode="auto">
          <a:xfrm>
            <a:off x="1184561" y="4379162"/>
            <a:ext cx="375296" cy="364258"/>
          </a:xfrm>
          <a:custGeom>
            <a:avLst/>
            <a:gdLst>
              <a:gd name="T0" fmla="*/ 455414 w 160"/>
              <a:gd name="T1" fmla="*/ 0 h 154"/>
              <a:gd name="T2" fmla="*/ 320477 w 160"/>
              <a:gd name="T3" fmla="*/ 0 h 154"/>
              <a:gd name="T4" fmla="*/ 219273 w 160"/>
              <a:gd name="T5" fmla="*/ 0 h 154"/>
              <a:gd name="T6" fmla="*/ 0 w 160"/>
              <a:gd name="T7" fmla="*/ 17009 h 154"/>
              <a:gd name="T8" fmla="*/ 16867 w 160"/>
              <a:gd name="T9" fmla="*/ 472848 h 154"/>
              <a:gd name="T10" fmla="*/ 253008 w 160"/>
              <a:gd name="T11" fmla="*/ 510268 h 154"/>
              <a:gd name="T12" fmla="*/ 286742 w 160"/>
              <a:gd name="T13" fmla="*/ 510268 h 154"/>
              <a:gd name="T14" fmla="*/ 522883 w 160"/>
              <a:gd name="T15" fmla="*/ 472848 h 154"/>
              <a:gd name="T16" fmla="*/ 539750 w 160"/>
              <a:gd name="T17" fmla="*/ 17009 h 154"/>
              <a:gd name="T18" fmla="*/ 253008 w 160"/>
              <a:gd name="T19" fmla="*/ 452438 h 154"/>
              <a:gd name="T20" fmla="*/ 30361 w 160"/>
              <a:gd name="T21" fmla="*/ 442232 h 154"/>
              <a:gd name="T22" fmla="*/ 219273 w 160"/>
              <a:gd name="T23" fmla="*/ 30616 h 154"/>
              <a:gd name="T24" fmla="*/ 253008 w 160"/>
              <a:gd name="T25" fmla="*/ 452438 h 154"/>
              <a:gd name="T26" fmla="*/ 441920 w 160"/>
              <a:gd name="T27" fmla="*/ 30616 h 154"/>
              <a:gd name="T28" fmla="*/ 414933 w 160"/>
              <a:gd name="T29" fmla="*/ 139473 h 154"/>
              <a:gd name="T30" fmla="*/ 398066 w 160"/>
              <a:gd name="T31" fmla="*/ 139473 h 154"/>
              <a:gd name="T32" fmla="*/ 371078 w 160"/>
              <a:gd name="T33" fmla="*/ 30616 h 154"/>
              <a:gd name="T34" fmla="*/ 320477 w 160"/>
              <a:gd name="T35" fmla="*/ 442232 h 154"/>
              <a:gd name="T36" fmla="*/ 286742 w 160"/>
              <a:gd name="T37" fmla="*/ 68036 h 154"/>
              <a:gd name="T38" fmla="*/ 340717 w 160"/>
              <a:gd name="T39" fmla="*/ 30616 h 154"/>
              <a:gd name="T40" fmla="*/ 347464 w 160"/>
              <a:gd name="T41" fmla="*/ 200705 h 154"/>
              <a:gd name="T42" fmla="*/ 404813 w 160"/>
              <a:gd name="T43" fmla="*/ 170089 h 154"/>
              <a:gd name="T44" fmla="*/ 455414 w 160"/>
              <a:gd name="T45" fmla="*/ 200705 h 154"/>
              <a:gd name="T46" fmla="*/ 472281 w 160"/>
              <a:gd name="T47" fmla="*/ 187098 h 154"/>
              <a:gd name="T48" fmla="*/ 509389 w 160"/>
              <a:gd name="T49" fmla="*/ 30616 h 154"/>
              <a:gd name="T50" fmla="*/ 185539 w 160"/>
              <a:gd name="T51" fmla="*/ 136071 h 154"/>
              <a:gd name="T52" fmla="*/ 67469 w 160"/>
              <a:gd name="T53" fmla="*/ 153080 h 154"/>
              <a:gd name="T54" fmla="*/ 185539 w 160"/>
              <a:gd name="T55" fmla="*/ 166688 h 154"/>
              <a:gd name="T56" fmla="*/ 185539 w 160"/>
              <a:gd name="T57" fmla="*/ 136071 h 154"/>
              <a:gd name="T58" fmla="*/ 84336 w 160"/>
              <a:gd name="T59" fmla="*/ 238125 h 154"/>
              <a:gd name="T60" fmla="*/ 84336 w 160"/>
              <a:gd name="T61" fmla="*/ 268741 h 154"/>
              <a:gd name="T62" fmla="*/ 202406 w 160"/>
              <a:gd name="T63" fmla="*/ 255134 h 154"/>
              <a:gd name="T64" fmla="*/ 185539 w 160"/>
              <a:gd name="T65" fmla="*/ 340179 h 154"/>
              <a:gd name="T66" fmla="*/ 67469 w 160"/>
              <a:gd name="T67" fmla="*/ 357188 h 154"/>
              <a:gd name="T68" fmla="*/ 185539 w 160"/>
              <a:gd name="T69" fmla="*/ 370795 h 154"/>
              <a:gd name="T70" fmla="*/ 185539 w 160"/>
              <a:gd name="T71" fmla="*/ 340179 h 154"/>
              <a:gd name="T72" fmla="*/ 354211 w 160"/>
              <a:gd name="T73" fmla="*/ 238125 h 154"/>
              <a:gd name="T74" fmla="*/ 354211 w 160"/>
              <a:gd name="T75" fmla="*/ 268741 h 154"/>
              <a:gd name="T76" fmla="*/ 472281 w 160"/>
              <a:gd name="T77" fmla="*/ 255134 h 154"/>
              <a:gd name="T78" fmla="*/ 455414 w 160"/>
              <a:gd name="T79" fmla="*/ 340179 h 154"/>
              <a:gd name="T80" fmla="*/ 340717 w 160"/>
              <a:gd name="T81" fmla="*/ 357188 h 154"/>
              <a:gd name="T82" fmla="*/ 455414 w 160"/>
              <a:gd name="T83" fmla="*/ 370795 h 154"/>
              <a:gd name="T84" fmla="*/ 455414 w 160"/>
              <a:gd name="T85" fmla="*/ 340179 h 1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60" h="154">
                <a:moveTo>
                  <a:pt x="155" y="0"/>
                </a:moveTo>
                <a:cubicBezTo>
                  <a:pt x="135" y="0"/>
                  <a:pt x="135" y="0"/>
                  <a:pt x="13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89" y="0"/>
                  <a:pt x="84" y="3"/>
                  <a:pt x="80" y="7"/>
                </a:cubicBezTo>
                <a:cubicBezTo>
                  <a:pt x="76" y="3"/>
                  <a:pt x="71" y="0"/>
                  <a:pt x="6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7"/>
                  <a:pt x="2" y="139"/>
                  <a:pt x="5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71" y="139"/>
                  <a:pt x="75" y="144"/>
                  <a:pt x="75" y="150"/>
                </a:cubicBezTo>
                <a:cubicBezTo>
                  <a:pt x="75" y="152"/>
                  <a:pt x="77" y="154"/>
                  <a:pt x="80" y="154"/>
                </a:cubicBezTo>
                <a:cubicBezTo>
                  <a:pt x="83" y="154"/>
                  <a:pt x="85" y="152"/>
                  <a:pt x="85" y="150"/>
                </a:cubicBezTo>
                <a:cubicBezTo>
                  <a:pt x="85" y="144"/>
                  <a:pt x="89" y="139"/>
                  <a:pt x="95" y="139"/>
                </a:cubicBezTo>
                <a:cubicBezTo>
                  <a:pt x="155" y="139"/>
                  <a:pt x="155" y="139"/>
                  <a:pt x="155" y="139"/>
                </a:cubicBezTo>
                <a:cubicBezTo>
                  <a:pt x="158" y="139"/>
                  <a:pt x="160" y="137"/>
                  <a:pt x="160" y="135"/>
                </a:cubicBezTo>
                <a:cubicBezTo>
                  <a:pt x="160" y="5"/>
                  <a:pt x="160" y="5"/>
                  <a:pt x="160" y="5"/>
                </a:cubicBezTo>
                <a:cubicBezTo>
                  <a:pt x="160" y="2"/>
                  <a:pt x="158" y="0"/>
                  <a:pt x="155" y="0"/>
                </a:cubicBezTo>
                <a:close/>
                <a:moveTo>
                  <a:pt x="75" y="133"/>
                </a:moveTo>
                <a:cubicBezTo>
                  <a:pt x="72" y="131"/>
                  <a:pt x="69" y="130"/>
                  <a:pt x="65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9" y="9"/>
                  <a:pt x="9" y="9"/>
                  <a:pt x="9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71" y="9"/>
                  <a:pt x="75" y="14"/>
                  <a:pt x="75" y="20"/>
                </a:cubicBezTo>
                <a:lnTo>
                  <a:pt x="75" y="133"/>
                </a:lnTo>
                <a:close/>
                <a:moveTo>
                  <a:pt x="110" y="9"/>
                </a:moveTo>
                <a:cubicBezTo>
                  <a:pt x="131" y="9"/>
                  <a:pt x="131" y="9"/>
                  <a:pt x="131" y="9"/>
                </a:cubicBezTo>
                <a:cubicBezTo>
                  <a:pt x="131" y="46"/>
                  <a:pt x="131" y="46"/>
                  <a:pt x="131" y="46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122" y="40"/>
                  <a:pt x="121" y="40"/>
                  <a:pt x="120" y="40"/>
                </a:cubicBezTo>
                <a:cubicBezTo>
                  <a:pt x="119" y="40"/>
                  <a:pt x="119" y="40"/>
                  <a:pt x="118" y="41"/>
                </a:cubicBezTo>
                <a:cubicBezTo>
                  <a:pt x="110" y="46"/>
                  <a:pt x="110" y="46"/>
                  <a:pt x="110" y="46"/>
                </a:cubicBezTo>
                <a:lnTo>
                  <a:pt x="110" y="9"/>
                </a:lnTo>
                <a:close/>
                <a:moveTo>
                  <a:pt x="151" y="130"/>
                </a:moveTo>
                <a:cubicBezTo>
                  <a:pt x="95" y="130"/>
                  <a:pt x="95" y="130"/>
                  <a:pt x="95" y="130"/>
                </a:cubicBezTo>
                <a:cubicBezTo>
                  <a:pt x="91" y="130"/>
                  <a:pt x="88" y="131"/>
                  <a:pt x="85" y="133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4"/>
                  <a:pt x="89" y="9"/>
                  <a:pt x="95" y="9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6"/>
                  <a:pt x="102" y="58"/>
                  <a:pt x="103" y="59"/>
                </a:cubicBezTo>
                <a:cubicBezTo>
                  <a:pt x="105" y="60"/>
                  <a:pt x="106" y="60"/>
                  <a:pt x="108" y="59"/>
                </a:cubicBezTo>
                <a:cubicBezTo>
                  <a:pt x="120" y="50"/>
                  <a:pt x="120" y="50"/>
                  <a:pt x="120" y="50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3" y="59"/>
                  <a:pt x="134" y="59"/>
                  <a:pt x="135" y="59"/>
                </a:cubicBezTo>
                <a:cubicBezTo>
                  <a:pt x="136" y="59"/>
                  <a:pt x="137" y="59"/>
                  <a:pt x="138" y="59"/>
                </a:cubicBezTo>
                <a:cubicBezTo>
                  <a:pt x="139" y="58"/>
                  <a:pt x="140" y="56"/>
                  <a:pt x="140" y="55"/>
                </a:cubicBezTo>
                <a:cubicBezTo>
                  <a:pt x="140" y="9"/>
                  <a:pt x="140" y="9"/>
                  <a:pt x="140" y="9"/>
                </a:cubicBezTo>
                <a:cubicBezTo>
                  <a:pt x="151" y="9"/>
                  <a:pt x="151" y="9"/>
                  <a:pt x="151" y="9"/>
                </a:cubicBezTo>
                <a:lnTo>
                  <a:pt x="151" y="130"/>
                </a:lnTo>
                <a:close/>
                <a:moveTo>
                  <a:pt x="55" y="40"/>
                </a:moveTo>
                <a:cubicBezTo>
                  <a:pt x="25" y="40"/>
                  <a:pt x="25" y="40"/>
                  <a:pt x="25" y="40"/>
                </a:cubicBezTo>
                <a:cubicBezTo>
                  <a:pt x="22" y="40"/>
                  <a:pt x="20" y="42"/>
                  <a:pt x="20" y="45"/>
                </a:cubicBezTo>
                <a:cubicBezTo>
                  <a:pt x="20" y="47"/>
                  <a:pt x="22" y="49"/>
                  <a:pt x="2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8" y="49"/>
                  <a:pt x="60" y="47"/>
                  <a:pt x="60" y="45"/>
                </a:cubicBezTo>
                <a:cubicBezTo>
                  <a:pt x="60" y="42"/>
                  <a:pt x="58" y="40"/>
                  <a:pt x="55" y="40"/>
                </a:cubicBezTo>
                <a:close/>
                <a:moveTo>
                  <a:pt x="55" y="70"/>
                </a:moveTo>
                <a:cubicBezTo>
                  <a:pt x="25" y="70"/>
                  <a:pt x="25" y="70"/>
                  <a:pt x="25" y="70"/>
                </a:cubicBezTo>
                <a:cubicBezTo>
                  <a:pt x="22" y="70"/>
                  <a:pt x="20" y="72"/>
                  <a:pt x="20" y="75"/>
                </a:cubicBezTo>
                <a:cubicBezTo>
                  <a:pt x="20" y="77"/>
                  <a:pt x="22" y="79"/>
                  <a:pt x="2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8" y="79"/>
                  <a:pt x="60" y="77"/>
                  <a:pt x="60" y="75"/>
                </a:cubicBezTo>
                <a:cubicBezTo>
                  <a:pt x="60" y="72"/>
                  <a:pt x="58" y="70"/>
                  <a:pt x="55" y="70"/>
                </a:cubicBezTo>
                <a:close/>
                <a:moveTo>
                  <a:pt x="55" y="100"/>
                </a:moveTo>
                <a:cubicBezTo>
                  <a:pt x="25" y="100"/>
                  <a:pt x="25" y="100"/>
                  <a:pt x="25" y="100"/>
                </a:cubicBezTo>
                <a:cubicBezTo>
                  <a:pt x="22" y="100"/>
                  <a:pt x="20" y="102"/>
                  <a:pt x="20" y="105"/>
                </a:cubicBezTo>
                <a:cubicBezTo>
                  <a:pt x="20" y="107"/>
                  <a:pt x="22" y="109"/>
                  <a:pt x="25" y="109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58" y="109"/>
                  <a:pt x="60" y="107"/>
                  <a:pt x="60" y="105"/>
                </a:cubicBezTo>
                <a:cubicBezTo>
                  <a:pt x="60" y="102"/>
                  <a:pt x="58" y="100"/>
                  <a:pt x="55" y="100"/>
                </a:cubicBezTo>
                <a:close/>
                <a:moveTo>
                  <a:pt x="135" y="70"/>
                </a:moveTo>
                <a:cubicBezTo>
                  <a:pt x="105" y="70"/>
                  <a:pt x="105" y="70"/>
                  <a:pt x="105" y="70"/>
                </a:cubicBezTo>
                <a:cubicBezTo>
                  <a:pt x="103" y="70"/>
                  <a:pt x="101" y="72"/>
                  <a:pt x="101" y="75"/>
                </a:cubicBezTo>
                <a:cubicBezTo>
                  <a:pt x="101" y="77"/>
                  <a:pt x="103" y="79"/>
                  <a:pt x="105" y="79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8" y="79"/>
                  <a:pt x="140" y="77"/>
                  <a:pt x="140" y="75"/>
                </a:cubicBezTo>
                <a:cubicBezTo>
                  <a:pt x="140" y="72"/>
                  <a:pt x="138" y="70"/>
                  <a:pt x="135" y="70"/>
                </a:cubicBezTo>
                <a:close/>
                <a:moveTo>
                  <a:pt x="135" y="100"/>
                </a:moveTo>
                <a:cubicBezTo>
                  <a:pt x="105" y="100"/>
                  <a:pt x="105" y="100"/>
                  <a:pt x="105" y="100"/>
                </a:cubicBezTo>
                <a:cubicBezTo>
                  <a:pt x="103" y="100"/>
                  <a:pt x="101" y="102"/>
                  <a:pt x="101" y="105"/>
                </a:cubicBezTo>
                <a:cubicBezTo>
                  <a:pt x="101" y="107"/>
                  <a:pt x="103" y="109"/>
                  <a:pt x="105" y="109"/>
                </a:cubicBezTo>
                <a:cubicBezTo>
                  <a:pt x="135" y="109"/>
                  <a:pt x="135" y="109"/>
                  <a:pt x="135" y="109"/>
                </a:cubicBezTo>
                <a:cubicBezTo>
                  <a:pt x="138" y="109"/>
                  <a:pt x="140" y="107"/>
                  <a:pt x="140" y="105"/>
                </a:cubicBezTo>
                <a:cubicBezTo>
                  <a:pt x="140" y="102"/>
                  <a:pt x="138" y="100"/>
                  <a:pt x="135" y="1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44" name="Freeform 78">
            <a:extLst>
              <a:ext uri="{FF2B5EF4-FFF2-40B4-BE49-F238E27FC236}">
                <a16:creationId xmlns:a16="http://schemas.microsoft.com/office/drawing/2014/main" xmlns="" id="{B4CF9846-32C1-4262-86CF-8A3E6BADA8F3}"/>
              </a:ext>
            </a:extLst>
          </p:cNvPr>
          <p:cNvSpPr>
            <a:spLocks noEditPoints="1"/>
          </p:cNvSpPr>
          <p:nvPr/>
        </p:nvSpPr>
        <p:spPr bwMode="auto">
          <a:xfrm>
            <a:off x="1193793" y="5602335"/>
            <a:ext cx="366064" cy="362862"/>
          </a:xfrm>
          <a:custGeom>
            <a:avLst/>
            <a:gdLst>
              <a:gd name="T0" fmla="*/ 272257 w 160"/>
              <a:gd name="T1" fmla="*/ 0 h 157"/>
              <a:gd name="T2" fmla="*/ 0 w 160"/>
              <a:gd name="T3" fmla="*/ 226901 h 157"/>
              <a:gd name="T4" fmla="*/ 112306 w 160"/>
              <a:gd name="T5" fmla="*/ 412548 h 157"/>
              <a:gd name="T6" fmla="*/ 112306 w 160"/>
              <a:gd name="T7" fmla="*/ 532874 h 157"/>
              <a:gd name="T8" fmla="*/ 115709 w 160"/>
              <a:gd name="T9" fmla="*/ 539750 h 157"/>
              <a:gd name="T10" fmla="*/ 119112 w 160"/>
              <a:gd name="T11" fmla="*/ 539750 h 157"/>
              <a:gd name="T12" fmla="*/ 125919 w 160"/>
              <a:gd name="T13" fmla="*/ 539750 h 157"/>
              <a:gd name="T14" fmla="*/ 255240 w 160"/>
              <a:gd name="T15" fmla="*/ 450365 h 157"/>
              <a:gd name="T16" fmla="*/ 258644 w 160"/>
              <a:gd name="T17" fmla="*/ 450365 h 157"/>
              <a:gd name="T18" fmla="*/ 272257 w 160"/>
              <a:gd name="T19" fmla="*/ 450365 h 157"/>
              <a:gd name="T20" fmla="*/ 544513 w 160"/>
              <a:gd name="T21" fmla="*/ 226901 h 157"/>
              <a:gd name="T22" fmla="*/ 272257 w 160"/>
              <a:gd name="T23" fmla="*/ 0 h 157"/>
              <a:gd name="T24" fmla="*/ 272257 w 160"/>
              <a:gd name="T25" fmla="*/ 433175 h 157"/>
              <a:gd name="T26" fmla="*/ 258644 w 160"/>
              <a:gd name="T27" fmla="*/ 433175 h 157"/>
              <a:gd name="T28" fmla="*/ 255240 w 160"/>
              <a:gd name="T29" fmla="*/ 433175 h 157"/>
              <a:gd name="T30" fmla="*/ 248434 w 160"/>
              <a:gd name="T31" fmla="*/ 436613 h 157"/>
              <a:gd name="T32" fmla="*/ 129322 w 160"/>
              <a:gd name="T33" fmla="*/ 515685 h 157"/>
              <a:gd name="T34" fmla="*/ 129322 w 160"/>
              <a:gd name="T35" fmla="*/ 409110 h 157"/>
              <a:gd name="T36" fmla="*/ 122515 w 160"/>
              <a:gd name="T37" fmla="*/ 402234 h 157"/>
              <a:gd name="T38" fmla="*/ 17016 w 160"/>
              <a:gd name="T39" fmla="*/ 226901 h 157"/>
              <a:gd name="T40" fmla="*/ 272257 w 160"/>
              <a:gd name="T41" fmla="*/ 17189 h 157"/>
              <a:gd name="T42" fmla="*/ 527497 w 160"/>
              <a:gd name="T43" fmla="*/ 226901 h 157"/>
              <a:gd name="T44" fmla="*/ 272257 w 160"/>
              <a:gd name="T45" fmla="*/ 433175 h 157"/>
              <a:gd name="T46" fmla="*/ 404982 w 160"/>
              <a:gd name="T47" fmla="*/ 147830 h 157"/>
              <a:gd name="T48" fmla="*/ 394772 w 160"/>
              <a:gd name="T49" fmla="*/ 154705 h 157"/>
              <a:gd name="T50" fmla="*/ 149741 w 160"/>
              <a:gd name="T51" fmla="*/ 154705 h 157"/>
              <a:gd name="T52" fmla="*/ 139531 w 160"/>
              <a:gd name="T53" fmla="*/ 147830 h 157"/>
              <a:gd name="T54" fmla="*/ 149741 w 160"/>
              <a:gd name="T55" fmla="*/ 137516 h 157"/>
              <a:gd name="T56" fmla="*/ 394772 w 160"/>
              <a:gd name="T57" fmla="*/ 137516 h 157"/>
              <a:gd name="T58" fmla="*/ 404982 w 160"/>
              <a:gd name="T59" fmla="*/ 147830 h 157"/>
              <a:gd name="T60" fmla="*/ 404982 w 160"/>
              <a:gd name="T61" fmla="*/ 226901 h 157"/>
              <a:gd name="T62" fmla="*/ 394772 w 160"/>
              <a:gd name="T63" fmla="*/ 237215 h 157"/>
              <a:gd name="T64" fmla="*/ 149741 w 160"/>
              <a:gd name="T65" fmla="*/ 237215 h 157"/>
              <a:gd name="T66" fmla="*/ 139531 w 160"/>
              <a:gd name="T67" fmla="*/ 226901 h 157"/>
              <a:gd name="T68" fmla="*/ 149741 w 160"/>
              <a:gd name="T69" fmla="*/ 220025 h 157"/>
              <a:gd name="T70" fmla="*/ 394772 w 160"/>
              <a:gd name="T71" fmla="*/ 220025 h 157"/>
              <a:gd name="T72" fmla="*/ 404982 w 160"/>
              <a:gd name="T73" fmla="*/ 226901 h 157"/>
              <a:gd name="T74" fmla="*/ 279063 w 160"/>
              <a:gd name="T75" fmla="*/ 309411 h 157"/>
              <a:gd name="T76" fmla="*/ 272257 w 160"/>
              <a:gd name="T77" fmla="*/ 316287 h 157"/>
              <a:gd name="T78" fmla="*/ 149741 w 160"/>
              <a:gd name="T79" fmla="*/ 316287 h 157"/>
              <a:gd name="T80" fmla="*/ 139531 w 160"/>
              <a:gd name="T81" fmla="*/ 309411 h 157"/>
              <a:gd name="T82" fmla="*/ 149741 w 160"/>
              <a:gd name="T83" fmla="*/ 302535 h 157"/>
              <a:gd name="T84" fmla="*/ 272257 w 160"/>
              <a:gd name="T85" fmla="*/ 302535 h 157"/>
              <a:gd name="T86" fmla="*/ 279063 w 160"/>
              <a:gd name="T87" fmla="*/ 309411 h 15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60" h="157">
                <a:moveTo>
                  <a:pt x="80" y="0"/>
                </a:moveTo>
                <a:cubicBezTo>
                  <a:pt x="34" y="0"/>
                  <a:pt x="0" y="28"/>
                  <a:pt x="0" y="66"/>
                </a:cubicBezTo>
                <a:cubicBezTo>
                  <a:pt x="0" y="90"/>
                  <a:pt x="12" y="109"/>
                  <a:pt x="33" y="120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3" y="156"/>
                  <a:pt x="33" y="156"/>
                  <a:pt x="34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6" y="157"/>
                  <a:pt x="36" y="157"/>
                  <a:pt x="37" y="157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6" y="131"/>
                  <a:pt x="76" y="131"/>
                  <a:pt x="76" y="131"/>
                </a:cubicBezTo>
                <a:cubicBezTo>
                  <a:pt x="77" y="131"/>
                  <a:pt x="79" y="131"/>
                  <a:pt x="80" y="131"/>
                </a:cubicBezTo>
                <a:cubicBezTo>
                  <a:pt x="126" y="131"/>
                  <a:pt x="160" y="103"/>
                  <a:pt x="160" y="66"/>
                </a:cubicBezTo>
                <a:cubicBezTo>
                  <a:pt x="160" y="28"/>
                  <a:pt x="126" y="0"/>
                  <a:pt x="80" y="0"/>
                </a:cubicBezTo>
                <a:close/>
                <a:moveTo>
                  <a:pt x="80" y="126"/>
                </a:moveTo>
                <a:cubicBezTo>
                  <a:pt x="79" y="126"/>
                  <a:pt x="77" y="126"/>
                  <a:pt x="76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4" y="126"/>
                  <a:pt x="74" y="126"/>
                  <a:pt x="73" y="127"/>
                </a:cubicBezTo>
                <a:cubicBezTo>
                  <a:pt x="38" y="150"/>
                  <a:pt x="38" y="150"/>
                  <a:pt x="38" y="150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38" y="118"/>
                  <a:pt x="37" y="117"/>
                  <a:pt x="36" y="117"/>
                </a:cubicBezTo>
                <a:cubicBezTo>
                  <a:pt x="10" y="104"/>
                  <a:pt x="5" y="82"/>
                  <a:pt x="5" y="66"/>
                </a:cubicBezTo>
                <a:cubicBezTo>
                  <a:pt x="5" y="31"/>
                  <a:pt x="37" y="5"/>
                  <a:pt x="80" y="5"/>
                </a:cubicBezTo>
                <a:cubicBezTo>
                  <a:pt x="123" y="5"/>
                  <a:pt x="155" y="31"/>
                  <a:pt x="155" y="66"/>
                </a:cubicBezTo>
                <a:cubicBezTo>
                  <a:pt x="155" y="100"/>
                  <a:pt x="123" y="126"/>
                  <a:pt x="80" y="126"/>
                </a:cubicBezTo>
                <a:close/>
                <a:moveTo>
                  <a:pt x="119" y="43"/>
                </a:moveTo>
                <a:cubicBezTo>
                  <a:pt x="119" y="44"/>
                  <a:pt x="118" y="45"/>
                  <a:pt x="116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2" y="45"/>
                  <a:pt x="41" y="44"/>
                  <a:pt x="41" y="43"/>
                </a:cubicBezTo>
                <a:cubicBezTo>
                  <a:pt x="41" y="42"/>
                  <a:pt x="42" y="40"/>
                  <a:pt x="44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8" y="40"/>
                  <a:pt x="119" y="42"/>
                  <a:pt x="119" y="43"/>
                </a:cubicBezTo>
                <a:close/>
                <a:moveTo>
                  <a:pt x="119" y="66"/>
                </a:moveTo>
                <a:cubicBezTo>
                  <a:pt x="119" y="68"/>
                  <a:pt x="118" y="69"/>
                  <a:pt x="116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2" y="69"/>
                  <a:pt x="41" y="68"/>
                  <a:pt x="41" y="66"/>
                </a:cubicBezTo>
                <a:cubicBezTo>
                  <a:pt x="41" y="65"/>
                  <a:pt x="42" y="64"/>
                  <a:pt x="44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19" y="65"/>
                  <a:pt x="119" y="66"/>
                </a:cubicBezTo>
                <a:close/>
                <a:moveTo>
                  <a:pt x="82" y="90"/>
                </a:moveTo>
                <a:cubicBezTo>
                  <a:pt x="82" y="91"/>
                  <a:pt x="81" y="92"/>
                  <a:pt x="80" y="92"/>
                </a:cubicBezTo>
                <a:cubicBezTo>
                  <a:pt x="44" y="92"/>
                  <a:pt x="44" y="92"/>
                  <a:pt x="44" y="92"/>
                </a:cubicBezTo>
                <a:cubicBezTo>
                  <a:pt x="42" y="92"/>
                  <a:pt x="41" y="91"/>
                  <a:pt x="41" y="90"/>
                </a:cubicBezTo>
                <a:cubicBezTo>
                  <a:pt x="41" y="89"/>
                  <a:pt x="42" y="88"/>
                  <a:pt x="44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1" y="88"/>
                  <a:pt x="82" y="89"/>
                  <a:pt x="82" y="90"/>
                </a:cubicBezTo>
                <a:close/>
              </a:path>
            </a:pathLst>
          </a:custGeom>
          <a:solidFill>
            <a:srgbClr val="002060"/>
          </a:solidFill>
          <a:ln w="6350">
            <a:solidFill>
              <a:srgbClr val="002060"/>
            </a:solidFill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98462" y="243664"/>
            <a:ext cx="6497638" cy="4049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hangingPunct="0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Техническая поддержка пользователей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7901074" y="150127"/>
            <a:ext cx="3721994" cy="626896"/>
            <a:chOff x="7901074" y="309689"/>
            <a:chExt cx="3721994" cy="626896"/>
          </a:xfrm>
        </p:grpSpPr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6" name="Прямая соединительная линия 45"/>
          <p:cNvCxnSpPr/>
          <p:nvPr/>
        </p:nvCxnSpPr>
        <p:spPr>
          <a:xfrm>
            <a:off x="489028" y="883557"/>
            <a:ext cx="1111251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924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9953167" y="91050"/>
            <a:ext cx="2151315" cy="6675897"/>
          </a:xfrm>
          <a:prstGeom prst="roundRect">
            <a:avLst>
              <a:gd name="adj" fmla="val 3569"/>
            </a:avLst>
          </a:prstGeom>
          <a:gradFill flip="none" rotWithShape="1">
            <a:gsLst>
              <a:gs pos="0">
                <a:srgbClr val="144A93">
                  <a:shade val="30000"/>
                  <a:satMod val="115000"/>
                </a:srgbClr>
              </a:gs>
              <a:gs pos="50000">
                <a:srgbClr val="144A93">
                  <a:shade val="67500"/>
                  <a:satMod val="115000"/>
                </a:srgbClr>
              </a:gs>
              <a:gs pos="100000">
                <a:srgbClr val="144A9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953167" y="91051"/>
            <a:ext cx="2151316" cy="6675897"/>
          </a:xfrm>
          <a:prstGeom prst="roundRect">
            <a:avLst>
              <a:gd name="adj" fmla="val 3569"/>
            </a:avLst>
          </a:prstGeom>
          <a:blipFill>
            <a:blip r:embed="rId2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488515"/>
            <a:ext cx="1051236" cy="10302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4778" y="2989074"/>
            <a:ext cx="5308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778" y="4371056"/>
            <a:ext cx="4852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www.mbufk.roskazna.gov.ru</a:t>
            </a:r>
            <a:endParaRPr lang="en-US" sz="14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2842" y="742053"/>
            <a:ext cx="3984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Межрегиональное бухгалтерское управление</a:t>
            </a:r>
            <a:b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Федерального казначейства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92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462" y="205564"/>
            <a:ext cx="10955338" cy="57146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 о достижении значений результатов </a:t>
            </a:r>
            <a:b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использования межбюджетным трансфертам (Шаг 1)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901074" y="150127"/>
            <a:ext cx="3721994" cy="626896"/>
            <a:chOff x="7901074" y="309689"/>
            <a:chExt cx="3721994" cy="62689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/>
          </p:nvPr>
        </p:nvGraphicFramePr>
        <p:xfrm>
          <a:off x="398462" y="1050926"/>
          <a:ext cx="4497387" cy="4568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232" y="992022"/>
            <a:ext cx="7170403" cy="35703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3966" y="2059374"/>
            <a:ext cx="9807574" cy="37144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93966" y="1166314"/>
            <a:ext cx="4371703" cy="296726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589846" y="2695575"/>
            <a:ext cx="905468" cy="840887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624646" y="2695575"/>
            <a:ext cx="965200" cy="84088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89028" y="929277"/>
            <a:ext cx="1111251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-517" y="4983480"/>
            <a:ext cx="12192000" cy="187452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4A93">
                  <a:shade val="30000"/>
                  <a:satMod val="115000"/>
                </a:srgbClr>
              </a:gs>
              <a:gs pos="50000">
                <a:srgbClr val="144A93">
                  <a:shade val="67500"/>
                  <a:satMod val="115000"/>
                </a:srgbClr>
              </a:gs>
              <a:gs pos="100000">
                <a:srgbClr val="144A93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Отчет о достижении значений результатов использования Субсидии, утвержденный: 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Приказом Минфина России от 22 июня 2022 г. № 99н «Об утверждении Типовой формы соглашения о предоставлении единой субсидии </a:t>
            </a:r>
          </a:p>
          <a:p>
            <a:pPr hangingPunct="0"/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из федерального бюджета бюджету субъекта Российской Федерации»;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Приказом Минфина России от 14 декабря 2018 г. № 269н «Об утверждении Типовой формы соглашения о предоставлении субсидии</a:t>
            </a:r>
          </a:p>
          <a:p>
            <a:pPr hangingPunct="0"/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из федерального бюджета бюджету субъекта Российской Федерации»;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Приказ Минфина России от 14 декабря 2018 г. № 270н «Об утверждении Типовой формы соглашения о предоставлении иного межбюджетного трансферта, имеющего целевое назначение, из федерального бюджета бюджету субъекта Российской Федерации»</a:t>
            </a:r>
          </a:p>
          <a:p>
            <a:pPr algn="ctr"/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21" name="Соединительная линия уступом 20"/>
          <p:cNvCxnSpPr>
            <a:stCxn id="9" idx="1"/>
          </p:cNvCxnSpPr>
          <p:nvPr/>
        </p:nvCxnSpPr>
        <p:spPr>
          <a:xfrm rot="10800000" flipH="1" flipV="1">
            <a:off x="1793965" y="1314677"/>
            <a:ext cx="88177" cy="1847626"/>
          </a:xfrm>
          <a:prstGeom prst="bentConnector4">
            <a:avLst>
              <a:gd name="adj1" fmla="val -622203"/>
              <a:gd name="adj2" fmla="val 100206"/>
            </a:avLst>
          </a:prstGeom>
          <a:ln w="19050">
            <a:solidFill>
              <a:srgbClr val="3857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14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697" y="127120"/>
            <a:ext cx="4043843" cy="57146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Извещение ф. 0510453 (Шаг 2)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236354" y="73469"/>
            <a:ext cx="3721994" cy="626896"/>
            <a:chOff x="7901074" y="309689"/>
            <a:chExt cx="3721994" cy="62689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63" y="702099"/>
            <a:ext cx="6732009" cy="279333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04129" y="792327"/>
            <a:ext cx="1514724" cy="372685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114" y="1873472"/>
            <a:ext cx="8475171" cy="474504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1042651" y="2165350"/>
            <a:ext cx="831850" cy="84985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339399" y="2165349"/>
            <a:ext cx="839651" cy="84985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0" y="5924550"/>
            <a:ext cx="12192000" cy="9334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4A93">
                  <a:shade val="30000"/>
                  <a:satMod val="115000"/>
                </a:srgbClr>
              </a:gs>
              <a:gs pos="50000">
                <a:srgbClr val="144A93">
                  <a:shade val="67500"/>
                  <a:satMod val="115000"/>
                </a:srgbClr>
              </a:gs>
              <a:gs pos="100000">
                <a:srgbClr val="144A93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Извещение ф. 0510453 утверждено Приказом Минфина России от 15 апреля 2021 г. № 61н «Об утверждении унифицированных форм электронных документов бухгалтерского учета, применяемых при ведении бюджетного учета, бухгалтерского учета государственных (муниципальных) учреждений, и Методических указаний по их формированию и применению»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23" name="Соединительная линия уступом 22"/>
          <p:cNvCxnSpPr>
            <a:stCxn id="8" idx="3"/>
          </p:cNvCxnSpPr>
          <p:nvPr/>
        </p:nvCxnSpPr>
        <p:spPr>
          <a:xfrm>
            <a:off x="3918853" y="978670"/>
            <a:ext cx="736111" cy="894802"/>
          </a:xfrm>
          <a:prstGeom prst="bentConnector2">
            <a:avLst/>
          </a:prstGeom>
          <a:ln w="19050">
            <a:solidFill>
              <a:srgbClr val="3857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71475" y="727347"/>
            <a:ext cx="11593513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47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/>
          <p:cNvSpPr/>
          <p:nvPr/>
        </p:nvSpPr>
        <p:spPr>
          <a:xfrm>
            <a:off x="1143471" y="2051884"/>
            <a:ext cx="1884785" cy="1448554"/>
          </a:xfrm>
          <a:prstGeom prst="roundRect">
            <a:avLst>
              <a:gd name="adj" fmla="val 7917"/>
            </a:avLst>
          </a:prstGeom>
          <a:gradFill flip="none" rotWithShape="1">
            <a:gsLst>
              <a:gs pos="0">
                <a:srgbClr val="144890">
                  <a:shade val="30000"/>
                  <a:satMod val="115000"/>
                </a:srgbClr>
              </a:gs>
              <a:gs pos="50000">
                <a:srgbClr val="144890">
                  <a:shade val="67500"/>
                  <a:satMod val="115000"/>
                </a:srgbClr>
              </a:gs>
              <a:gs pos="100000">
                <a:srgbClr val="14489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197514" y="2062268"/>
            <a:ext cx="3808831" cy="1448554"/>
          </a:xfrm>
          <a:prstGeom prst="roundRect">
            <a:avLst>
              <a:gd name="adj" fmla="val 7917"/>
            </a:avLst>
          </a:prstGeom>
          <a:gradFill flip="none" rotWithShape="1">
            <a:gsLst>
              <a:gs pos="0">
                <a:srgbClr val="144890">
                  <a:shade val="30000"/>
                  <a:satMod val="115000"/>
                </a:srgbClr>
              </a:gs>
              <a:gs pos="50000">
                <a:srgbClr val="144890">
                  <a:shade val="67500"/>
                  <a:satMod val="115000"/>
                </a:srgbClr>
              </a:gs>
              <a:gs pos="100000">
                <a:srgbClr val="14489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146870" y="2058438"/>
            <a:ext cx="3808831" cy="1448554"/>
          </a:xfrm>
          <a:prstGeom prst="roundRect">
            <a:avLst>
              <a:gd name="adj" fmla="val 7917"/>
            </a:avLst>
          </a:prstGeom>
          <a:gradFill flip="none" rotWithShape="1">
            <a:gsLst>
              <a:gs pos="0">
                <a:srgbClr val="144890">
                  <a:shade val="30000"/>
                  <a:satMod val="115000"/>
                </a:srgbClr>
              </a:gs>
              <a:gs pos="50000">
                <a:srgbClr val="144890">
                  <a:shade val="67500"/>
                  <a:satMod val="115000"/>
                </a:srgbClr>
              </a:gs>
              <a:gs pos="100000">
                <a:srgbClr val="14489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3825" y="264887"/>
            <a:ext cx="9742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Взаимосвязанные расчеты отчетности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межбюджетным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трансфертам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(Шаг 3)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7901074" y="309689"/>
            <a:ext cx="3721994" cy="626896"/>
            <a:chOff x="7901074" y="309689"/>
            <a:chExt cx="3721994" cy="62689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" name="Прямая соединительная линия 2"/>
          <p:cNvCxnSpPr/>
          <p:nvPr/>
        </p:nvCxnSpPr>
        <p:spPr>
          <a:xfrm>
            <a:off x="549876" y="1160463"/>
            <a:ext cx="11054749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43472" y="2490239"/>
            <a:ext cx="1884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отчетной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97514" y="2606884"/>
            <a:ext cx="380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Счета ГРБС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46870" y="2613438"/>
            <a:ext cx="380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Счета ФО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143471" y="3713612"/>
            <a:ext cx="1884785" cy="1545814"/>
          </a:xfrm>
          <a:prstGeom prst="roundRect">
            <a:avLst>
              <a:gd name="adj" fmla="val 791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197515" y="3716114"/>
            <a:ext cx="3808830" cy="1543312"/>
          </a:xfrm>
          <a:prstGeom prst="roundRect">
            <a:avLst>
              <a:gd name="adj" fmla="val 7917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146869" y="3658649"/>
            <a:ext cx="3808831" cy="1545814"/>
          </a:xfrm>
          <a:prstGeom prst="roundRect">
            <a:avLst>
              <a:gd name="adj" fmla="val 7917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1146673" y="4315925"/>
            <a:ext cx="1884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0503125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194313" y="4326682"/>
            <a:ext cx="38120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1.401.20.25* - 1.302.5*.731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6869" y="4315925"/>
            <a:ext cx="38088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1.401.41.1*1 – 1.401.10.1*1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1851085" y="3385609"/>
            <a:ext cx="469556" cy="469556"/>
            <a:chOff x="3098199" y="2256632"/>
            <a:chExt cx="469556" cy="469556"/>
          </a:xfrm>
        </p:grpSpPr>
        <p:sp>
          <p:nvSpPr>
            <p:cNvPr id="38" name="Овал 37"/>
            <p:cNvSpPr/>
            <p:nvPr/>
          </p:nvSpPr>
          <p:spPr>
            <a:xfrm>
              <a:off x="3098199" y="2256632"/>
              <a:ext cx="469556" cy="469556"/>
            </a:xfrm>
            <a:prstGeom prst="ellipse">
              <a:avLst/>
            </a:prstGeom>
            <a:gradFill flip="none" rotWithShape="1">
              <a:gsLst>
                <a:gs pos="0">
                  <a:srgbClr val="144890">
                    <a:shade val="30000"/>
                    <a:satMod val="115000"/>
                  </a:srgbClr>
                </a:gs>
                <a:gs pos="50000">
                  <a:srgbClr val="144890">
                    <a:shade val="67500"/>
                    <a:satMod val="115000"/>
                  </a:srgbClr>
                </a:gs>
                <a:gs pos="100000">
                  <a:srgbClr val="14489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Нашивка 38"/>
            <p:cNvSpPr/>
            <p:nvPr/>
          </p:nvSpPr>
          <p:spPr>
            <a:xfrm rot="5400000">
              <a:off x="3252419" y="2419823"/>
              <a:ext cx="167888" cy="16788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865550" y="3384305"/>
            <a:ext cx="469556" cy="469556"/>
            <a:chOff x="3098199" y="2256632"/>
            <a:chExt cx="469556" cy="469556"/>
          </a:xfrm>
        </p:grpSpPr>
        <p:sp>
          <p:nvSpPr>
            <p:cNvPr id="45" name="Овал 44"/>
            <p:cNvSpPr/>
            <p:nvPr/>
          </p:nvSpPr>
          <p:spPr>
            <a:xfrm>
              <a:off x="3098199" y="2256632"/>
              <a:ext cx="469556" cy="469556"/>
            </a:xfrm>
            <a:prstGeom prst="ellipse">
              <a:avLst/>
            </a:prstGeom>
            <a:gradFill flip="none" rotWithShape="1">
              <a:gsLst>
                <a:gs pos="0">
                  <a:srgbClr val="144890">
                    <a:shade val="30000"/>
                    <a:satMod val="115000"/>
                  </a:srgbClr>
                </a:gs>
                <a:gs pos="50000">
                  <a:srgbClr val="144890">
                    <a:shade val="67500"/>
                    <a:satMod val="115000"/>
                  </a:srgbClr>
                </a:gs>
                <a:gs pos="100000">
                  <a:srgbClr val="14489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Нашивка 45"/>
            <p:cNvSpPr/>
            <p:nvPr/>
          </p:nvSpPr>
          <p:spPr>
            <a:xfrm rot="5400000">
              <a:off x="3250409" y="2419823"/>
              <a:ext cx="167888" cy="16788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8816506" y="3396662"/>
            <a:ext cx="469556" cy="469556"/>
            <a:chOff x="3098199" y="2256632"/>
            <a:chExt cx="469556" cy="469556"/>
          </a:xfrm>
        </p:grpSpPr>
        <p:sp>
          <p:nvSpPr>
            <p:cNvPr id="48" name="Овал 47"/>
            <p:cNvSpPr/>
            <p:nvPr/>
          </p:nvSpPr>
          <p:spPr>
            <a:xfrm>
              <a:off x="3098199" y="2256632"/>
              <a:ext cx="469556" cy="469556"/>
            </a:xfrm>
            <a:prstGeom prst="ellipse">
              <a:avLst/>
            </a:prstGeom>
            <a:gradFill flip="none" rotWithShape="1">
              <a:gsLst>
                <a:gs pos="0">
                  <a:srgbClr val="144890">
                    <a:shade val="30000"/>
                    <a:satMod val="115000"/>
                  </a:srgbClr>
                </a:gs>
                <a:gs pos="50000">
                  <a:srgbClr val="144890">
                    <a:shade val="67500"/>
                    <a:satMod val="115000"/>
                  </a:srgbClr>
                </a:gs>
                <a:gs pos="100000">
                  <a:srgbClr val="14489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Нашивка 48"/>
            <p:cNvSpPr/>
            <p:nvPr/>
          </p:nvSpPr>
          <p:spPr>
            <a:xfrm rot="5400000">
              <a:off x="3250409" y="2419823"/>
              <a:ext cx="167888" cy="16788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446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Прямая соединительная линия 86"/>
          <p:cNvCxnSpPr/>
          <p:nvPr/>
        </p:nvCxnSpPr>
        <p:spPr>
          <a:xfrm>
            <a:off x="587375" y="1160463"/>
            <a:ext cx="1101725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87375" y="257156"/>
            <a:ext cx="9742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 о достижении значений результатов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предоставления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 АУ/БУ (Шаг 1)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7312720" y="-17195"/>
            <a:ext cx="4893093" cy="688164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4A93">
                  <a:shade val="30000"/>
                  <a:satMod val="115000"/>
                </a:srgbClr>
              </a:gs>
              <a:gs pos="50000">
                <a:srgbClr val="144A93">
                  <a:shade val="67500"/>
                  <a:satMod val="115000"/>
                </a:srgbClr>
              </a:gs>
              <a:gs pos="100000">
                <a:srgbClr val="144A93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37680" y="1355885"/>
            <a:ext cx="6377960" cy="5343089"/>
          </a:xfrm>
          <a:prstGeom prst="roundRect">
            <a:avLst>
              <a:gd name="adj" fmla="val 3200"/>
            </a:avLst>
          </a:prstGeom>
          <a:solidFill>
            <a:srgbClr val="ED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546966" y="5506003"/>
            <a:ext cx="351260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Показатели, подлежащие отражению </a:t>
            </a: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бюджетном (бухгалтерском) учете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7551554" y="1485099"/>
            <a:ext cx="434651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Утвержден: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►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Приказом Минфина России от 22 июля 2022 г. № 114н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утверждении Типовой формы соглашения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предоставлении федеральному бюджетному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автономному учреждению субсидии в соответствии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абзацем вторым пункта 1 статьи 78.1 Бюджетного кодекса Российской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Федерации»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►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Приказом Минфина России от 2 сентября 2022 г. № 135н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утверждении Типовой формы соглашения (договора)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предоставлении из федерального бюджета субсидий юридическим лицам в соответствии с пунктом 8 статьи 78, статьей 78_2, подпунктом 3 пункта 1 статьи 78_3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Бюджетного кодекса Российской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Федерации»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►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Приказом Минфина России от 30 ноября 2021 г. № 199н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утверждении Типовой формы соглашения (договора)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предоставлении из федерального бюджета субсидий,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том числе грантов в форме субсидий, юридическим лицам, индивидуальным предпринимателям, а также физическим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лицам»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7144536" y="5541397"/>
            <a:ext cx="359373" cy="360105"/>
            <a:chOff x="7069235" y="1905850"/>
            <a:chExt cx="359373" cy="360105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7069235" y="1905850"/>
              <a:ext cx="359373" cy="3601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7129048" y="1972709"/>
              <a:ext cx="234247" cy="234724"/>
            </a:xfrm>
            <a:prstGeom prst="roundRect">
              <a:avLst>
                <a:gd name="adj" fmla="val 50000"/>
              </a:avLst>
            </a:prstGeom>
            <a:solidFill>
              <a:srgbClr val="084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7130642" y="1434964"/>
            <a:ext cx="359373" cy="360105"/>
            <a:chOff x="7069235" y="1905850"/>
            <a:chExt cx="359373" cy="360105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7069235" y="1905850"/>
              <a:ext cx="359373" cy="3601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29048" y="1972709"/>
              <a:ext cx="234247" cy="234724"/>
            </a:xfrm>
            <a:prstGeom prst="roundRect">
              <a:avLst>
                <a:gd name="adj" fmla="val 50000"/>
              </a:avLst>
            </a:prstGeom>
            <a:solidFill>
              <a:srgbClr val="032E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901074" y="309689"/>
            <a:ext cx="3721994" cy="626896"/>
            <a:chOff x="7901074" y="309689"/>
            <a:chExt cx="3721994" cy="626896"/>
          </a:xfrm>
        </p:grpSpPr>
        <p:pic>
          <p:nvPicPr>
            <p:cNvPr id="81" name="Рисунок 80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64" y="1553689"/>
            <a:ext cx="5937672" cy="316810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23" name="Прямоугольник 22"/>
          <p:cNvSpPr/>
          <p:nvPr/>
        </p:nvSpPr>
        <p:spPr>
          <a:xfrm>
            <a:off x="2435883" y="1575562"/>
            <a:ext cx="2568633" cy="23059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364" y="4739321"/>
            <a:ext cx="5937672" cy="1723967"/>
          </a:xfrm>
          <a:prstGeom prst="rect">
            <a:avLst/>
          </a:prstGeom>
          <a:ln w="15875">
            <a:solidFill>
              <a:srgbClr val="002060"/>
            </a:solidFill>
          </a:ln>
        </p:spPr>
      </p:pic>
      <p:sp>
        <p:nvSpPr>
          <p:cNvPr id="25" name="Прямоугольник 24"/>
          <p:cNvSpPr/>
          <p:nvPr/>
        </p:nvSpPr>
        <p:spPr>
          <a:xfrm>
            <a:off x="6132802" y="4979038"/>
            <a:ext cx="510746" cy="51971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Соединительная линия уступом 82"/>
          <p:cNvCxnSpPr>
            <a:stCxn id="78" idx="1"/>
          </p:cNvCxnSpPr>
          <p:nvPr/>
        </p:nvCxnSpPr>
        <p:spPr>
          <a:xfrm rot="10800000" flipV="1">
            <a:off x="5004516" y="1615017"/>
            <a:ext cx="2126126" cy="121530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>
            <a:stCxn id="75" idx="1"/>
            <a:endCxn id="25" idx="3"/>
          </p:cNvCxnSpPr>
          <p:nvPr/>
        </p:nvCxnSpPr>
        <p:spPr>
          <a:xfrm rot="10800000">
            <a:off x="6643548" y="5238898"/>
            <a:ext cx="500988" cy="482552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755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Прямая соединительная линия 86"/>
          <p:cNvCxnSpPr/>
          <p:nvPr/>
        </p:nvCxnSpPr>
        <p:spPr>
          <a:xfrm>
            <a:off x="587375" y="1160463"/>
            <a:ext cx="1101725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87375" y="416181"/>
            <a:ext cx="9742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Извещение ф. 0510453 (Шаг 2)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7312720" y="-17195"/>
            <a:ext cx="4893093" cy="6881645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4A93">
                  <a:shade val="30000"/>
                  <a:satMod val="115000"/>
                </a:srgbClr>
              </a:gs>
              <a:gs pos="50000">
                <a:srgbClr val="144A93">
                  <a:shade val="67500"/>
                  <a:satMod val="115000"/>
                </a:srgbClr>
              </a:gs>
              <a:gs pos="100000">
                <a:srgbClr val="144A93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45067" y="1384342"/>
            <a:ext cx="6484592" cy="5175484"/>
          </a:xfrm>
          <a:prstGeom prst="roundRect">
            <a:avLst>
              <a:gd name="adj" fmla="val 3200"/>
            </a:avLst>
          </a:prstGeom>
          <a:solidFill>
            <a:srgbClr val="ED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542474" y="3278554"/>
            <a:ext cx="351260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Признанного </a:t>
            </a: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результата</a:t>
            </a:r>
          </a:p>
          <a:p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использования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трансферта </a:t>
            </a:r>
            <a:endParaRPr lang="ru-RU" sz="11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графа Строки 500-11 в Извещении) </a:t>
            </a:r>
          </a:p>
          <a:p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Объему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Субсидии, направленной 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достижение результатов 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графа 2 раздела Отчета)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7551554" y="1485099"/>
            <a:ext cx="43465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Утверждено: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► Приказом Минфина России от 15 апреля 2021 г. № 61н </a:t>
            </a: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утверждении унифицированных форм электронных документов бухгалтерского учета, применяемых при ведении бюджетного учета, бухгалтерского учета государственных (муниципальных) учреждений, и Методических указаний 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их формированию и </a:t>
            </a:r>
            <a:r>
              <a:rPr lang="ru-RU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применению»</a:t>
            </a:r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7144536" y="5074262"/>
            <a:ext cx="359373" cy="360105"/>
            <a:chOff x="7069235" y="1905850"/>
            <a:chExt cx="359373" cy="360105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7069235" y="1905850"/>
              <a:ext cx="359373" cy="3601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7129048" y="1972709"/>
              <a:ext cx="234247" cy="234724"/>
            </a:xfrm>
            <a:prstGeom prst="roundRect">
              <a:avLst>
                <a:gd name="adj" fmla="val 50000"/>
              </a:avLst>
            </a:prstGeom>
            <a:solidFill>
              <a:srgbClr val="084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7130642" y="1434964"/>
            <a:ext cx="359373" cy="360105"/>
            <a:chOff x="7069235" y="1905850"/>
            <a:chExt cx="359373" cy="360105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7069235" y="1905850"/>
              <a:ext cx="359373" cy="3601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7129048" y="1972709"/>
              <a:ext cx="234247" cy="234724"/>
            </a:xfrm>
            <a:prstGeom prst="roundRect">
              <a:avLst>
                <a:gd name="adj" fmla="val 50000"/>
              </a:avLst>
            </a:prstGeom>
            <a:solidFill>
              <a:srgbClr val="032E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901074" y="309689"/>
            <a:ext cx="3721994" cy="626896"/>
            <a:chOff x="7901074" y="309689"/>
            <a:chExt cx="3721994" cy="626896"/>
          </a:xfrm>
        </p:grpSpPr>
        <p:pic>
          <p:nvPicPr>
            <p:cNvPr id="81" name="Рисунок 80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2435883" y="1575562"/>
            <a:ext cx="2568633" cy="23059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132802" y="4979038"/>
            <a:ext cx="510746" cy="51971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/>
          <a:srcRect l="414"/>
          <a:stretch/>
        </p:blipFill>
        <p:spPr>
          <a:xfrm>
            <a:off x="767849" y="4742810"/>
            <a:ext cx="6010035" cy="1588414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850" y="1588897"/>
            <a:ext cx="6012203" cy="313923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28" name="Прямоугольник 27"/>
          <p:cNvSpPr/>
          <p:nvPr/>
        </p:nvSpPr>
        <p:spPr>
          <a:xfrm>
            <a:off x="2613990" y="1621251"/>
            <a:ext cx="1212575" cy="50572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058107" y="5465344"/>
            <a:ext cx="585441" cy="26964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293704" y="6020923"/>
            <a:ext cx="2408583" cy="25365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542474" y="5006780"/>
            <a:ext cx="351260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неиспользованного остатка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трансферта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подлежащего возврату 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графа Строки 500-21 (КДБ 610) в Извещении) </a:t>
            </a:r>
          </a:p>
          <a:p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Объему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Субсидии, подлежащей возврату </a:t>
            </a:r>
            <a:b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(6 графа 2 раздела Отчета)</a:t>
            </a:r>
          </a:p>
        </p:txBody>
      </p:sp>
      <p:grpSp>
        <p:nvGrpSpPr>
          <p:cNvPr id="32" name="Группа 31"/>
          <p:cNvGrpSpPr/>
          <p:nvPr/>
        </p:nvGrpSpPr>
        <p:grpSpPr>
          <a:xfrm>
            <a:off x="7140043" y="3336931"/>
            <a:ext cx="359373" cy="360105"/>
            <a:chOff x="7069235" y="1905850"/>
            <a:chExt cx="359373" cy="360105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7069235" y="1905850"/>
              <a:ext cx="359373" cy="3601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7129048" y="1972709"/>
              <a:ext cx="234247" cy="234724"/>
            </a:xfrm>
            <a:prstGeom prst="roundRect">
              <a:avLst>
                <a:gd name="adj" fmla="val 50000"/>
              </a:avLst>
            </a:prstGeom>
            <a:solidFill>
              <a:srgbClr val="084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83" name="Соединительная линия уступом 82"/>
          <p:cNvCxnSpPr>
            <a:stCxn id="78" idx="1"/>
          </p:cNvCxnSpPr>
          <p:nvPr/>
        </p:nvCxnSpPr>
        <p:spPr>
          <a:xfrm rot="10800000" flipV="1">
            <a:off x="3826566" y="1615016"/>
            <a:ext cx="3304077" cy="279697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>
            <a:stCxn id="75" idx="1"/>
            <a:endCxn id="30" idx="3"/>
          </p:cNvCxnSpPr>
          <p:nvPr/>
        </p:nvCxnSpPr>
        <p:spPr>
          <a:xfrm rot="10800000" flipV="1">
            <a:off x="6702288" y="5254314"/>
            <a:ext cx="442249" cy="893437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stCxn id="33" idx="1"/>
            <a:endCxn id="29" idx="0"/>
          </p:cNvCxnSpPr>
          <p:nvPr/>
        </p:nvCxnSpPr>
        <p:spPr>
          <a:xfrm rot="10800000" flipV="1">
            <a:off x="6350829" y="3516984"/>
            <a:ext cx="789215" cy="1948360"/>
          </a:xfrm>
          <a:prstGeom prst="bentConnector2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1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596647" y="5841741"/>
            <a:ext cx="5467603" cy="932439"/>
          </a:xfrm>
          <a:prstGeom prst="roundRect">
            <a:avLst>
              <a:gd name="adj" fmla="val 14603"/>
            </a:avLst>
          </a:prstGeom>
          <a:gradFill flip="none" rotWithShape="1">
            <a:gsLst>
              <a:gs pos="0">
                <a:srgbClr val="144A93">
                  <a:shade val="30000"/>
                  <a:satMod val="115000"/>
                </a:srgbClr>
              </a:gs>
              <a:gs pos="50000">
                <a:srgbClr val="144A93">
                  <a:shade val="67500"/>
                  <a:satMod val="115000"/>
                </a:srgbClr>
              </a:gs>
              <a:gs pos="100000">
                <a:srgbClr val="144A93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20447" y="309689"/>
            <a:ext cx="7005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Взаимосвязанные расчеты в части выделенного финансирования в форме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субсидий АУ/БУ (Шаг 3)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7901074" y="309689"/>
            <a:ext cx="3721994" cy="626896"/>
            <a:chOff x="7901074" y="309689"/>
            <a:chExt cx="3721994" cy="626896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0" name="Прямая соединительная линия 29"/>
          <p:cNvCxnSpPr/>
          <p:nvPr/>
        </p:nvCxnSpPr>
        <p:spPr>
          <a:xfrm>
            <a:off x="605631" y="1229988"/>
            <a:ext cx="10980737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587375" y="2693336"/>
            <a:ext cx="2525101" cy="937079"/>
          </a:xfrm>
          <a:prstGeom prst="roundRect">
            <a:avLst>
              <a:gd name="adj" fmla="val 1507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Начисление дохода (расхода) за счет средств 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87376" y="3718013"/>
            <a:ext cx="2525101" cy="773673"/>
          </a:xfrm>
          <a:prstGeom prst="roundRect">
            <a:avLst>
              <a:gd name="adj" fmla="val 1530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Закрытие расчетов в сумме неиспользованных остатков субсидии, не подлежащих подтверждению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87372" y="4581033"/>
            <a:ext cx="2525101" cy="1097989"/>
          </a:xfrm>
          <a:prstGeom prst="roundRect">
            <a:avLst>
              <a:gd name="adj" fmla="val 12663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Закрытие расчетов в сумме неиспользованных остатков субсидии, подлежащих подтверждению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216734" y="2162855"/>
            <a:ext cx="3676442" cy="442883"/>
          </a:xfrm>
          <a:prstGeom prst="roundRect">
            <a:avLst>
              <a:gd name="adj" fmla="val 1202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Учредитель</a:t>
            </a:r>
            <a:b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ф. 0503169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216733" y="2693336"/>
            <a:ext cx="3676442" cy="937081"/>
          </a:xfrm>
          <a:prstGeom prst="roundRect">
            <a:avLst>
              <a:gd name="adj" fmla="val 1202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30241(73, 81)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832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―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20641(73, 81)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662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Дт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1 40120 241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(281) ―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30241(81)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732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21533 530 ―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1 30273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732 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216734" y="3718013"/>
            <a:ext cx="3676442" cy="773672"/>
          </a:xfrm>
          <a:prstGeom prst="roundRect">
            <a:avLst>
              <a:gd name="adj" fmla="val 1202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20536(53,63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562 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― 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20641(73,81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662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216731" y="4581033"/>
            <a:ext cx="3676442" cy="1097989"/>
          </a:xfrm>
          <a:prstGeom prst="roundRect">
            <a:avLst>
              <a:gd name="adj" fmla="val 1202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20553(63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562 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― 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20641(73,81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662</a:t>
            </a:r>
            <a:endParaRPr 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997433" y="2162855"/>
            <a:ext cx="4625635" cy="442883"/>
          </a:xfrm>
          <a:prstGeom prst="roundRect">
            <a:avLst>
              <a:gd name="adj" fmla="val 1202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Бюджетное (автономное) учреждение</a:t>
            </a:r>
            <a:b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ф. 0503769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039935" y="2693336"/>
            <a:ext cx="4625635" cy="937079"/>
          </a:xfrm>
          <a:prstGeom prst="roundRect">
            <a:avLst>
              <a:gd name="adj" fmla="val 1202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4(5,6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40141 131(152,162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―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4(5,6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0110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131(152,162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997433" y="3718013"/>
            <a:ext cx="4625635" cy="773673"/>
          </a:xfrm>
          <a:prstGeom prst="roundRect">
            <a:avLst>
              <a:gd name="adj" fmla="val 1202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4(5,6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40141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131(152,162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―  </a:t>
            </a:r>
            <a:r>
              <a:rPr lang="ru-RU" sz="1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4(5,6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30305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731 КДБ 610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997429" y="4581033"/>
            <a:ext cx="4625635" cy="1097989"/>
          </a:xfrm>
          <a:prstGeom prst="roundRect">
            <a:avLst>
              <a:gd name="adj" fmla="val 1106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Дт 5(6) </a:t>
            </a:r>
            <a:r>
              <a:rPr lang="ru-RU" sz="1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40141 152 (162)  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―  Кт 5(6)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30305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731 КДБ 150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239680" y="6274614"/>
            <a:ext cx="3102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Расхождения недопустимы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87373" y="1442401"/>
            <a:ext cx="374183" cy="575120"/>
          </a:xfrm>
          <a:prstGeom prst="roundRect">
            <a:avLst>
              <a:gd name="adj" fmla="val 13365"/>
            </a:avLst>
          </a:prstGeom>
          <a:gradFill flip="none" rotWithShape="1">
            <a:gsLst>
              <a:gs pos="0">
                <a:srgbClr val="144A93">
                  <a:shade val="30000"/>
                  <a:satMod val="115000"/>
                </a:srgbClr>
              </a:gs>
              <a:gs pos="50000">
                <a:srgbClr val="144A93">
                  <a:shade val="67500"/>
                  <a:satMod val="115000"/>
                </a:srgbClr>
              </a:gs>
              <a:gs pos="100000">
                <a:srgbClr val="144A9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027245" y="1442402"/>
            <a:ext cx="10559308" cy="5751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shade val="100000"/>
                  <a:satMod val="115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1099165" y="1482232"/>
            <a:ext cx="1048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В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 целях обеспечения своевременного отражения в бюджетном учете взаимосвязанных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показателей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,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возникающих при предоставлении субсидий используется Извещение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0836" y="1393526"/>
            <a:ext cx="2872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xmlns="" id="{EEDE689E-BAA6-C538-3B2F-2A0E85CE85BA}"/>
              </a:ext>
            </a:extLst>
          </p:cNvPr>
          <p:cNvSpPr/>
          <p:nvPr/>
        </p:nvSpPr>
        <p:spPr>
          <a:xfrm>
            <a:off x="706885" y="5908507"/>
            <a:ext cx="422557" cy="4225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B69DDCF5-5E4D-F349-9C6F-FC31BE98BB64}"/>
              </a:ext>
            </a:extLst>
          </p:cNvPr>
          <p:cNvSpPr/>
          <p:nvPr/>
        </p:nvSpPr>
        <p:spPr>
          <a:xfrm>
            <a:off x="1233216" y="5949692"/>
            <a:ext cx="1061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ВАЖНО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xmlns="" id="{338D370B-5E0F-EC01-21C1-C061AC08567F}"/>
              </a:ext>
            </a:extLst>
          </p:cNvPr>
          <p:cNvSpPr/>
          <p:nvPr/>
        </p:nvSpPr>
        <p:spPr>
          <a:xfrm>
            <a:off x="6764404" y="5940258"/>
            <a:ext cx="122317" cy="12231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006E855A-4BF1-3544-A6B6-3C7D1BAE4560}"/>
              </a:ext>
            </a:extLst>
          </p:cNvPr>
          <p:cNvSpPr/>
          <p:nvPr/>
        </p:nvSpPr>
        <p:spPr>
          <a:xfrm>
            <a:off x="766848" y="5851230"/>
            <a:ext cx="245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2060"/>
                </a:solidFill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xmlns="" id="{338D370B-5E0F-EC01-21C1-C061AC08567F}"/>
              </a:ext>
            </a:extLst>
          </p:cNvPr>
          <p:cNvSpPr/>
          <p:nvPr/>
        </p:nvSpPr>
        <p:spPr>
          <a:xfrm>
            <a:off x="5280963" y="6013690"/>
            <a:ext cx="122317" cy="12231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2" name="Овал 41">
            <a:extLst>
              <a:ext uri="{FF2B5EF4-FFF2-40B4-BE49-F238E27FC236}">
                <a16:creationId xmlns:a16="http://schemas.microsoft.com/office/drawing/2014/main" xmlns="" id="{70C1BAE4-C78B-07B9-4AFA-2DE2A5D25B64}"/>
              </a:ext>
            </a:extLst>
          </p:cNvPr>
          <p:cNvSpPr/>
          <p:nvPr/>
        </p:nvSpPr>
        <p:spPr>
          <a:xfrm>
            <a:off x="5498196" y="6014802"/>
            <a:ext cx="122317" cy="122317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xmlns="" id="{0B7AAC12-5819-C3F1-260A-B836CF177D82}"/>
              </a:ext>
            </a:extLst>
          </p:cNvPr>
          <p:cNvSpPr/>
          <p:nvPr/>
        </p:nvSpPr>
        <p:spPr>
          <a:xfrm>
            <a:off x="5715429" y="6013691"/>
            <a:ext cx="122317" cy="122317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55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1016063" y="1157433"/>
            <a:ext cx="10721929" cy="455184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shade val="100000"/>
                  <a:satMod val="115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Номер слайда 1">
            <a:extLst>
              <a:ext uri="{FF2B5EF4-FFF2-40B4-BE49-F238E27FC236}">
                <a16:creationId xmlns:a16="http://schemas.microsoft.com/office/drawing/2014/main" xmlns="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6508" y="6469984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8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0" y="6507364"/>
            <a:ext cx="12192000" cy="0"/>
          </a:xfrm>
          <a:prstGeom prst="straightConnector1">
            <a:avLst/>
          </a:prstGeo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8000">
                  <a:schemeClr val="bg1"/>
                </a:gs>
                <a:gs pos="0">
                  <a:schemeClr val="accent1">
                    <a:lumMod val="60000"/>
                    <a:lumOff val="40000"/>
                  </a:schemeClr>
                </a:gs>
                <a:gs pos="58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  <a:tailEnd type="none"/>
          </a:ln>
          <a:effectLst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0" y="6510019"/>
            <a:ext cx="3638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www.mbufk.roskazna.gov.ru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90948" y="1254128"/>
            <a:ext cx="95449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01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Соблюдение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сроков направления и предоставления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Извещений;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65113" indent="-265113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02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Соответствием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сумм по Извещению показателям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принятых денежных обязательств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за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исключением перечисленных авансов! (оформление производится НЕ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кассовым методом);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65113" indent="-265113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03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Соответствие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счетов учета по субсидиям и МБТ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–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текущего и капитального характера –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(изменения Приказа Минфина 157н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);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65113" indent="-265113"/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04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Соответствие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показателей: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90387" y="1160892"/>
            <a:ext cx="349862" cy="541665"/>
          </a:xfrm>
          <a:prstGeom prst="rect">
            <a:avLst/>
          </a:prstGeom>
          <a:gradFill flip="none" rotWithShape="1">
            <a:gsLst>
              <a:gs pos="0">
                <a:srgbClr val="0B51A5">
                  <a:shade val="30000"/>
                  <a:satMod val="115000"/>
                </a:srgbClr>
              </a:gs>
              <a:gs pos="50000">
                <a:srgbClr val="0B51A5">
                  <a:shade val="67500"/>
                  <a:satMod val="115000"/>
                </a:srgbClr>
              </a:gs>
              <a:gs pos="100000">
                <a:srgbClr val="0B51A5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622619" y="1108558"/>
            <a:ext cx="2872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410698" y="4488502"/>
            <a:ext cx="9744981" cy="805040"/>
            <a:chOff x="1016063" y="4492646"/>
            <a:chExt cx="10552200" cy="871725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1277077" y="4759001"/>
              <a:ext cx="2937608" cy="605370"/>
            </a:xfrm>
            <a:prstGeom prst="rect">
              <a:avLst/>
            </a:prstGeom>
            <a:gradFill flip="none" rotWithShape="1">
              <a:gsLst>
                <a:gs pos="0">
                  <a:srgbClr val="0050B1">
                    <a:shade val="30000"/>
                    <a:satMod val="115000"/>
                  </a:srgbClr>
                </a:gs>
                <a:gs pos="50000">
                  <a:srgbClr val="0050B1">
                    <a:shade val="67500"/>
                    <a:satMod val="115000"/>
                  </a:srgbClr>
                </a:gs>
                <a:gs pos="100000">
                  <a:srgbClr val="0050B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1016063" y="4492646"/>
              <a:ext cx="522026" cy="52202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73964" y="4888400"/>
              <a:ext cx="29423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Отчеты 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 </a:t>
              </a:r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субсидии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32164" y="4532895"/>
              <a:ext cx="470000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4953866" y="4759001"/>
              <a:ext cx="2937608" cy="605370"/>
            </a:xfrm>
            <a:prstGeom prst="rect">
              <a:avLst/>
            </a:prstGeom>
            <a:gradFill flip="none" rotWithShape="1">
              <a:gsLst>
                <a:gs pos="0">
                  <a:srgbClr val="0050B1">
                    <a:shade val="30000"/>
                    <a:satMod val="115000"/>
                  </a:srgbClr>
                </a:gs>
                <a:gs pos="50000">
                  <a:srgbClr val="0050B1">
                    <a:shade val="67500"/>
                    <a:satMod val="115000"/>
                  </a:srgbClr>
                </a:gs>
                <a:gs pos="100000">
                  <a:srgbClr val="0050B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692851" y="4493651"/>
              <a:ext cx="522026" cy="52202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953866" y="4886018"/>
              <a:ext cx="2937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Извещение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00346" y="4528569"/>
              <a:ext cx="470000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8630655" y="4759001"/>
              <a:ext cx="2937608" cy="605370"/>
            </a:xfrm>
            <a:prstGeom prst="rect">
              <a:avLst/>
            </a:prstGeom>
            <a:gradFill flip="none" rotWithShape="1">
              <a:gsLst>
                <a:gs pos="0">
                  <a:srgbClr val="0050B1">
                    <a:shade val="30000"/>
                    <a:satMod val="115000"/>
                  </a:srgbClr>
                </a:gs>
                <a:gs pos="50000">
                  <a:srgbClr val="0050B1">
                    <a:shade val="67500"/>
                    <a:satMod val="115000"/>
                  </a:srgbClr>
                </a:gs>
                <a:gs pos="100000">
                  <a:srgbClr val="0050B1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8369639" y="4494853"/>
              <a:ext cx="522026" cy="52202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627728" y="4886019"/>
              <a:ext cx="2937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Бюджетная отчетность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377134" y="4528569"/>
              <a:ext cx="470000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Прямая со стрелкой 54"/>
            <p:cNvCxnSpPr/>
            <p:nvPr/>
          </p:nvCxnSpPr>
          <p:spPr>
            <a:xfrm>
              <a:off x="4210526" y="5112516"/>
              <a:ext cx="739181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/>
            <p:nvPr/>
          </p:nvCxnSpPr>
          <p:spPr>
            <a:xfrm flipV="1">
              <a:off x="7891473" y="5112516"/>
              <a:ext cx="727935" cy="1"/>
            </a:xfrm>
            <a:prstGeom prst="straightConnector1">
              <a:avLst/>
            </a:prstGeom>
            <a:ln w="19050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617812D6-9695-4E89-8224-A6CDC8C8D950}"/>
              </a:ext>
            </a:extLst>
          </p:cNvPr>
          <p:cNvCxnSpPr/>
          <p:nvPr/>
        </p:nvCxnSpPr>
        <p:spPr>
          <a:xfrm>
            <a:off x="1324985" y="6001392"/>
            <a:ext cx="9478905" cy="0"/>
          </a:xfrm>
          <a:prstGeom prst="line">
            <a:avLst/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617812D6-9695-4E89-8224-A6CDC8C8D950}"/>
              </a:ext>
            </a:extLst>
          </p:cNvPr>
          <p:cNvCxnSpPr/>
          <p:nvPr/>
        </p:nvCxnSpPr>
        <p:spPr>
          <a:xfrm>
            <a:off x="4713997" y="6143743"/>
            <a:ext cx="2803398" cy="0"/>
          </a:xfrm>
          <a:prstGeom prst="line">
            <a:avLst/>
          </a:prstGeom>
          <a:ln w="95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Заголовок 1"/>
          <p:cNvSpPr txBox="1">
            <a:spLocks/>
          </p:cNvSpPr>
          <p:nvPr/>
        </p:nvSpPr>
        <p:spPr>
          <a:xfrm>
            <a:off x="398462" y="297004"/>
            <a:ext cx="5552758" cy="57146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hangingPunct="0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Вопросы, на которые обратить внимание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7901074" y="150127"/>
            <a:ext cx="3721994" cy="626896"/>
            <a:chOff x="7901074" y="309689"/>
            <a:chExt cx="3721994" cy="626896"/>
          </a:xfrm>
        </p:grpSpPr>
        <p:pic>
          <p:nvPicPr>
            <p:cNvPr id="67" name="Рисунок 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69" name="Прямая соединительная линия 68"/>
          <p:cNvCxnSpPr/>
          <p:nvPr/>
        </p:nvCxnSpPr>
        <p:spPr>
          <a:xfrm>
            <a:off x="489028" y="883557"/>
            <a:ext cx="1111251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222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Номер слайда 1">
            <a:extLst>
              <a:ext uri="{FF2B5EF4-FFF2-40B4-BE49-F238E27FC236}">
                <a16:creationId xmlns:a16="http://schemas.microsoft.com/office/drawing/2014/main" xmlns="" id="{0410FAC5-67EE-4B1D-A764-CF3827B6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03014" y="6537787"/>
            <a:ext cx="2743200" cy="192360"/>
          </a:xfrm>
        </p:spPr>
        <p:txBody>
          <a:bodyPr/>
          <a:lstStyle/>
          <a:p>
            <a:fld id="{EA4019EA-DD80-462F-8F51-E4070C57F146}" type="slidenum">
              <a:rPr lang="ru-RU" altLang="ru-RU" sz="125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pPr/>
              <a:t>9</a:t>
            </a:fld>
            <a:endParaRPr lang="ru-RU" altLang="ru-RU" sz="125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2186274"/>
            <a:ext cx="5400675" cy="4113279"/>
          </a:xfrm>
          <a:prstGeom prst="rect">
            <a:avLst/>
          </a:prstGeom>
          <a:ln>
            <a:solidFill>
              <a:srgbClr val="002060"/>
            </a:solidFill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6248400" y="2452588"/>
            <a:ext cx="5356225" cy="35815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Autofit/>
          </a:bodyPr>
          <a:lstStyle/>
          <a:p>
            <a:pPr marL="622300" algn="just" defTabSz="914400" hangingPunct="0">
              <a:lnSpc>
                <a:spcPct val="90000"/>
              </a:lnSpc>
              <a:spcBef>
                <a:spcPct val="0"/>
              </a:spcBef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Для работы в модуле необходимо получить ключ электронной подписи и обеспечить актуальность ранее полученных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ключей;</a:t>
            </a:r>
          </a:p>
          <a:p>
            <a:pPr marL="622300" algn="just" defTabSz="914400" hangingPunct="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622300" algn="just" defTabSz="914400" hangingPunct="0">
              <a:lnSpc>
                <a:spcPct val="90000"/>
              </a:lnSpc>
              <a:spcBef>
                <a:spcPct val="0"/>
              </a:spcBef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Порядок подключения к ГИИС «Электронный бюджет» установлен письмом Минфина России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от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08.04.2015 №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21-03-04/19786; </a:t>
            </a:r>
          </a:p>
          <a:p>
            <a:pPr marL="622300" algn="just" defTabSz="914400" hangingPunct="0">
              <a:lnSpc>
                <a:spcPct val="90000"/>
              </a:lnSpc>
              <a:spcBef>
                <a:spcPct val="0"/>
              </a:spcBef>
            </a:pP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622300" algn="just" defTabSz="914400" hangingPunct="0">
              <a:lnSpc>
                <a:spcPct val="90000"/>
              </a:lnSpc>
              <a:spcBef>
                <a:spcPct val="0"/>
              </a:spcBef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Форма заявки на подключение к ГИИС «Электронный бюджет» размещена на сайте Федерального казначейства в разделе «ГИС/Электронный бюджет/Подключение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к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системе» (публикация от 16.09.2019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);</a:t>
            </a:r>
          </a:p>
          <a:p>
            <a:pPr marL="622300" algn="just" defTabSz="914400" hangingPunct="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622300" algn="just" defTabSz="914400" hangingPunct="0">
              <a:lnSpc>
                <a:spcPct val="90000"/>
              </a:lnSpc>
              <a:spcBef>
                <a:spcPct val="0"/>
              </a:spcBef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Необходимо направить актуальные контакты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в Управление.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13051" y="1407202"/>
            <a:ext cx="10721929" cy="60689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shade val="100000"/>
                  <a:satMod val="115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043423" y="1398899"/>
            <a:ext cx="95449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Сбор Извещений будет осуществляться в модуле формирования бюджетной (бухгалтерской) отчетности подсистемы учета и отчетности ГИИС «Электронный бюджет»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87375" y="1410662"/>
            <a:ext cx="349862" cy="541665"/>
          </a:xfrm>
          <a:prstGeom prst="rect">
            <a:avLst/>
          </a:prstGeom>
          <a:gradFill flip="none" rotWithShape="1">
            <a:gsLst>
              <a:gs pos="0">
                <a:srgbClr val="0B51A5">
                  <a:shade val="30000"/>
                  <a:satMod val="115000"/>
                </a:srgbClr>
              </a:gs>
              <a:gs pos="50000">
                <a:srgbClr val="0B51A5">
                  <a:shade val="67500"/>
                  <a:satMod val="115000"/>
                </a:srgbClr>
              </a:gs>
              <a:gs pos="100000">
                <a:srgbClr val="0B51A5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19607" y="1358328"/>
            <a:ext cx="2872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7">
            <a:extLst>
              <a:ext uri="{FF2B5EF4-FFF2-40B4-BE49-F238E27FC236}">
                <a16:creationId xmlns:a16="http://schemas.microsoft.com/office/drawing/2014/main" xmlns="" id="{FD3F5291-AE48-4BA1-A6EB-E5314826BE39}"/>
              </a:ext>
            </a:extLst>
          </p:cNvPr>
          <p:cNvSpPr>
            <a:spLocks noEditPoints="1"/>
          </p:cNvSpPr>
          <p:nvPr/>
        </p:nvSpPr>
        <p:spPr bwMode="auto">
          <a:xfrm>
            <a:off x="6388304" y="2515890"/>
            <a:ext cx="279198" cy="348489"/>
          </a:xfrm>
          <a:custGeom>
            <a:avLst/>
            <a:gdLst>
              <a:gd name="T0" fmla="*/ 367537 w 129"/>
              <a:gd name="T1" fmla="*/ 135731 h 160"/>
              <a:gd name="T2" fmla="*/ 354049 w 129"/>
              <a:gd name="T3" fmla="*/ 0 h 160"/>
              <a:gd name="T4" fmla="*/ 67438 w 129"/>
              <a:gd name="T5" fmla="*/ 16966 h 160"/>
              <a:gd name="T6" fmla="*/ 16859 w 129"/>
              <a:gd name="T7" fmla="*/ 135731 h 160"/>
              <a:gd name="T8" fmla="*/ 0 w 129"/>
              <a:gd name="T9" fmla="*/ 458093 h 160"/>
              <a:gd name="T10" fmla="*/ 354049 w 129"/>
              <a:gd name="T11" fmla="*/ 542925 h 160"/>
              <a:gd name="T12" fmla="*/ 434975 w 129"/>
              <a:gd name="T13" fmla="*/ 152698 h 160"/>
              <a:gd name="T14" fmla="*/ 232661 w 129"/>
              <a:gd name="T15" fmla="*/ 30540 h 160"/>
              <a:gd name="T16" fmla="*/ 337190 w 129"/>
              <a:gd name="T17" fmla="*/ 135731 h 160"/>
              <a:gd name="T18" fmla="*/ 232661 w 129"/>
              <a:gd name="T19" fmla="*/ 30540 h 160"/>
              <a:gd name="T20" fmla="*/ 202314 w 129"/>
              <a:gd name="T21" fmla="*/ 30540 h 160"/>
              <a:gd name="T22" fmla="*/ 97785 w 129"/>
              <a:gd name="T23" fmla="*/ 135731 h 160"/>
              <a:gd name="T24" fmla="*/ 404628 w 129"/>
              <a:gd name="T25" fmla="*/ 458093 h 160"/>
              <a:gd name="T26" fmla="*/ 84297 w 129"/>
              <a:gd name="T27" fmla="*/ 512385 h 160"/>
              <a:gd name="T28" fmla="*/ 30347 w 129"/>
              <a:gd name="T29" fmla="*/ 166271 h 160"/>
              <a:gd name="T30" fmla="*/ 354049 w 129"/>
              <a:gd name="T31" fmla="*/ 166271 h 160"/>
              <a:gd name="T32" fmla="*/ 404628 w 129"/>
              <a:gd name="T33" fmla="*/ 458093 h 160"/>
              <a:gd name="T34" fmla="*/ 168595 w 129"/>
              <a:gd name="T35" fmla="*/ 67866 h 160"/>
              <a:gd name="T36" fmla="*/ 134876 w 129"/>
              <a:gd name="T37" fmla="*/ 101798 h 160"/>
              <a:gd name="T38" fmla="*/ 269752 w 129"/>
              <a:gd name="T39" fmla="*/ 67866 h 160"/>
              <a:gd name="T40" fmla="*/ 303471 w 129"/>
              <a:gd name="T41" fmla="*/ 101798 h 160"/>
              <a:gd name="T42" fmla="*/ 269752 w 129"/>
              <a:gd name="T43" fmla="*/ 67866 h 160"/>
              <a:gd name="T44" fmla="*/ 286611 w 129"/>
              <a:gd name="T45" fmla="*/ 254496 h 160"/>
              <a:gd name="T46" fmla="*/ 269752 w 129"/>
              <a:gd name="T47" fmla="*/ 308789 h 160"/>
              <a:gd name="T48" fmla="*/ 232661 w 129"/>
              <a:gd name="T49" fmla="*/ 312182 h 160"/>
              <a:gd name="T50" fmla="*/ 219173 w 129"/>
              <a:gd name="T51" fmla="*/ 203597 h 160"/>
              <a:gd name="T52" fmla="*/ 202314 w 129"/>
              <a:gd name="T53" fmla="*/ 380048 h 160"/>
              <a:gd name="T54" fmla="*/ 168595 w 129"/>
              <a:gd name="T55" fmla="*/ 376654 h 160"/>
              <a:gd name="T56" fmla="*/ 148364 w 129"/>
              <a:gd name="T57" fmla="*/ 322362 h 160"/>
              <a:gd name="T58" fmla="*/ 118016 w 129"/>
              <a:gd name="T59" fmla="*/ 322362 h 160"/>
              <a:gd name="T60" fmla="*/ 168595 w 129"/>
              <a:gd name="T61" fmla="*/ 407194 h 160"/>
              <a:gd name="T62" fmla="*/ 202314 w 129"/>
              <a:gd name="T63" fmla="*/ 424160 h 160"/>
              <a:gd name="T64" fmla="*/ 219173 w 129"/>
              <a:gd name="T65" fmla="*/ 475059 h 160"/>
              <a:gd name="T66" fmla="*/ 232661 w 129"/>
              <a:gd name="T67" fmla="*/ 356295 h 160"/>
              <a:gd name="T68" fmla="*/ 269752 w 129"/>
              <a:gd name="T69" fmla="*/ 339328 h 160"/>
              <a:gd name="T70" fmla="*/ 316959 w 129"/>
              <a:gd name="T71" fmla="*/ 254496 h 1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29" h="160">
                <a:moveTo>
                  <a:pt x="125" y="40"/>
                </a:moveTo>
                <a:cubicBezTo>
                  <a:pt x="109" y="40"/>
                  <a:pt x="109" y="40"/>
                  <a:pt x="109" y="40"/>
                </a:cubicBezTo>
                <a:cubicBezTo>
                  <a:pt x="109" y="5"/>
                  <a:pt x="109" y="5"/>
                  <a:pt x="109" y="5"/>
                </a:cubicBezTo>
                <a:cubicBezTo>
                  <a:pt x="109" y="2"/>
                  <a:pt x="107" y="0"/>
                  <a:pt x="10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2" y="0"/>
                  <a:pt x="20" y="2"/>
                  <a:pt x="20" y="5"/>
                </a:cubicBezTo>
                <a:cubicBezTo>
                  <a:pt x="20" y="40"/>
                  <a:pt x="20" y="40"/>
                  <a:pt x="20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9"/>
                  <a:pt x="11" y="160"/>
                  <a:pt x="25" y="160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18" y="160"/>
                  <a:pt x="129" y="149"/>
                  <a:pt x="129" y="135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29" y="42"/>
                  <a:pt x="127" y="40"/>
                  <a:pt x="125" y="40"/>
                </a:cubicBezTo>
                <a:close/>
                <a:moveTo>
                  <a:pt x="69" y="9"/>
                </a:moveTo>
                <a:cubicBezTo>
                  <a:pt x="100" y="9"/>
                  <a:pt x="100" y="9"/>
                  <a:pt x="100" y="9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69" y="40"/>
                  <a:pt x="69" y="40"/>
                  <a:pt x="69" y="40"/>
                </a:cubicBezTo>
                <a:lnTo>
                  <a:pt x="69" y="9"/>
                </a:lnTo>
                <a:close/>
                <a:moveTo>
                  <a:pt x="29" y="9"/>
                </a:moveTo>
                <a:cubicBezTo>
                  <a:pt x="60" y="9"/>
                  <a:pt x="60" y="9"/>
                  <a:pt x="60" y="9"/>
                </a:cubicBezTo>
                <a:cubicBezTo>
                  <a:pt x="60" y="40"/>
                  <a:pt x="60" y="40"/>
                  <a:pt x="60" y="40"/>
                </a:cubicBezTo>
                <a:cubicBezTo>
                  <a:pt x="29" y="40"/>
                  <a:pt x="29" y="40"/>
                  <a:pt x="29" y="40"/>
                </a:cubicBezTo>
                <a:lnTo>
                  <a:pt x="29" y="9"/>
                </a:lnTo>
                <a:close/>
                <a:moveTo>
                  <a:pt x="120" y="135"/>
                </a:moveTo>
                <a:cubicBezTo>
                  <a:pt x="120" y="144"/>
                  <a:pt x="113" y="151"/>
                  <a:pt x="105" y="151"/>
                </a:cubicBezTo>
                <a:cubicBezTo>
                  <a:pt x="25" y="151"/>
                  <a:pt x="25" y="151"/>
                  <a:pt x="25" y="151"/>
                </a:cubicBezTo>
                <a:cubicBezTo>
                  <a:pt x="16" y="151"/>
                  <a:pt x="9" y="144"/>
                  <a:pt x="9" y="135"/>
                </a:cubicBezTo>
                <a:cubicBezTo>
                  <a:pt x="9" y="49"/>
                  <a:pt x="9" y="49"/>
                  <a:pt x="9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20" y="49"/>
                  <a:pt x="120" y="49"/>
                  <a:pt x="120" y="49"/>
                </a:cubicBezTo>
                <a:lnTo>
                  <a:pt x="120" y="135"/>
                </a:lnTo>
                <a:close/>
                <a:moveTo>
                  <a:pt x="40" y="20"/>
                </a:moveTo>
                <a:cubicBezTo>
                  <a:pt x="50" y="20"/>
                  <a:pt x="50" y="20"/>
                  <a:pt x="50" y="20"/>
                </a:cubicBezTo>
                <a:cubicBezTo>
                  <a:pt x="50" y="30"/>
                  <a:pt x="50" y="30"/>
                  <a:pt x="50" y="30"/>
                </a:cubicBezTo>
                <a:cubicBezTo>
                  <a:pt x="40" y="30"/>
                  <a:pt x="40" y="30"/>
                  <a:pt x="40" y="30"/>
                </a:cubicBezTo>
                <a:lnTo>
                  <a:pt x="40" y="20"/>
                </a:lnTo>
                <a:close/>
                <a:moveTo>
                  <a:pt x="80" y="20"/>
                </a:moveTo>
                <a:cubicBezTo>
                  <a:pt x="90" y="20"/>
                  <a:pt x="90" y="20"/>
                  <a:pt x="90" y="20"/>
                </a:cubicBezTo>
                <a:cubicBezTo>
                  <a:pt x="90" y="30"/>
                  <a:pt x="90" y="30"/>
                  <a:pt x="90" y="30"/>
                </a:cubicBezTo>
                <a:cubicBezTo>
                  <a:pt x="80" y="30"/>
                  <a:pt x="80" y="30"/>
                  <a:pt x="80" y="30"/>
                </a:cubicBezTo>
                <a:lnTo>
                  <a:pt x="80" y="20"/>
                </a:lnTo>
                <a:close/>
                <a:moveTo>
                  <a:pt x="90" y="71"/>
                </a:moveTo>
                <a:cubicBezTo>
                  <a:pt x="87" y="71"/>
                  <a:pt x="85" y="73"/>
                  <a:pt x="85" y="7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8"/>
                  <a:pt x="83" y="91"/>
                  <a:pt x="80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3" y="91"/>
                  <a:pt x="71" y="91"/>
                  <a:pt x="69" y="92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2"/>
                  <a:pt x="67" y="60"/>
                  <a:pt x="65" y="60"/>
                </a:cubicBezTo>
                <a:cubicBezTo>
                  <a:pt x="62" y="60"/>
                  <a:pt x="60" y="62"/>
                  <a:pt x="60" y="65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8" y="111"/>
                  <a:pt x="57" y="111"/>
                  <a:pt x="55" y="111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7" y="111"/>
                  <a:pt x="44" y="108"/>
                  <a:pt x="44" y="105"/>
                </a:cubicBezTo>
                <a:cubicBezTo>
                  <a:pt x="44" y="95"/>
                  <a:pt x="44" y="95"/>
                  <a:pt x="44" y="95"/>
                </a:cubicBezTo>
                <a:cubicBezTo>
                  <a:pt x="44" y="93"/>
                  <a:pt x="42" y="91"/>
                  <a:pt x="40" y="91"/>
                </a:cubicBezTo>
                <a:cubicBezTo>
                  <a:pt x="37" y="91"/>
                  <a:pt x="35" y="93"/>
                  <a:pt x="35" y="9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13"/>
                  <a:pt x="42" y="120"/>
                  <a:pt x="50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8" y="120"/>
                  <a:pt x="60" y="122"/>
                  <a:pt x="60" y="125"/>
                </a:cubicBezTo>
                <a:cubicBezTo>
                  <a:pt x="60" y="135"/>
                  <a:pt x="60" y="135"/>
                  <a:pt x="60" y="135"/>
                </a:cubicBezTo>
                <a:cubicBezTo>
                  <a:pt x="60" y="138"/>
                  <a:pt x="62" y="140"/>
                  <a:pt x="65" y="140"/>
                </a:cubicBezTo>
                <a:cubicBezTo>
                  <a:pt x="67" y="140"/>
                  <a:pt x="69" y="138"/>
                  <a:pt x="69" y="13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2"/>
                  <a:pt x="72" y="100"/>
                  <a:pt x="75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8" y="100"/>
                  <a:pt x="94" y="93"/>
                  <a:pt x="94" y="8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3"/>
                  <a:pt x="92" y="71"/>
                  <a:pt x="90" y="71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39" name="Freeform 73">
            <a:extLst>
              <a:ext uri="{FF2B5EF4-FFF2-40B4-BE49-F238E27FC236}">
                <a16:creationId xmlns:a16="http://schemas.microsoft.com/office/drawing/2014/main" xmlns="" id="{9F7286C4-D885-4DF5-A25B-B13E61087C8A}"/>
              </a:ext>
            </a:extLst>
          </p:cNvPr>
          <p:cNvSpPr>
            <a:spLocks noEditPoints="1"/>
          </p:cNvSpPr>
          <p:nvPr/>
        </p:nvSpPr>
        <p:spPr bwMode="auto">
          <a:xfrm>
            <a:off x="6374015" y="3397123"/>
            <a:ext cx="316916" cy="318782"/>
          </a:xfrm>
          <a:custGeom>
            <a:avLst/>
            <a:gdLst>
              <a:gd name="T0" fmla="*/ 438547 w 160"/>
              <a:gd name="T1" fmla="*/ 169664 h 160"/>
              <a:gd name="T2" fmla="*/ 387945 w 160"/>
              <a:gd name="T3" fmla="*/ 0 h 160"/>
              <a:gd name="T4" fmla="*/ 101203 w 160"/>
              <a:gd name="T5" fmla="*/ 50899 h 160"/>
              <a:gd name="T6" fmla="*/ 50602 w 160"/>
              <a:gd name="T7" fmla="*/ 169664 h 160"/>
              <a:gd name="T8" fmla="*/ 0 w 160"/>
              <a:gd name="T9" fmla="*/ 492026 h 160"/>
              <a:gd name="T10" fmla="*/ 489148 w 160"/>
              <a:gd name="T11" fmla="*/ 542925 h 160"/>
              <a:gd name="T12" fmla="*/ 539750 w 160"/>
              <a:gd name="T13" fmla="*/ 220563 h 160"/>
              <a:gd name="T14" fmla="*/ 438547 w 160"/>
              <a:gd name="T15" fmla="*/ 200204 h 160"/>
              <a:gd name="T16" fmla="*/ 438547 w 160"/>
              <a:gd name="T17" fmla="*/ 223957 h 160"/>
              <a:gd name="T18" fmla="*/ 134938 w 160"/>
              <a:gd name="T19" fmla="*/ 50899 h 160"/>
              <a:gd name="T20" fmla="*/ 387945 w 160"/>
              <a:gd name="T21" fmla="*/ 30540 h 160"/>
              <a:gd name="T22" fmla="*/ 404813 w 160"/>
              <a:gd name="T23" fmla="*/ 244316 h 160"/>
              <a:gd name="T24" fmla="*/ 134938 w 160"/>
              <a:gd name="T25" fmla="*/ 247710 h 160"/>
              <a:gd name="T26" fmla="*/ 101203 w 160"/>
              <a:gd name="T27" fmla="*/ 200204 h 160"/>
              <a:gd name="T28" fmla="*/ 67469 w 160"/>
              <a:gd name="T29" fmla="*/ 200204 h 160"/>
              <a:gd name="T30" fmla="*/ 50602 w 160"/>
              <a:gd name="T31" fmla="*/ 512385 h 160"/>
              <a:gd name="T32" fmla="*/ 30361 w 160"/>
              <a:gd name="T33" fmla="*/ 220563 h 160"/>
              <a:gd name="T34" fmla="*/ 472281 w 160"/>
              <a:gd name="T35" fmla="*/ 512385 h 160"/>
              <a:gd name="T36" fmla="*/ 509389 w 160"/>
              <a:gd name="T37" fmla="*/ 492026 h 160"/>
              <a:gd name="T38" fmla="*/ 296863 w 160"/>
              <a:gd name="T39" fmla="*/ 356295 h 160"/>
              <a:gd name="T40" fmla="*/ 509389 w 160"/>
              <a:gd name="T41" fmla="*/ 220563 h 160"/>
              <a:gd name="T42" fmla="*/ 253008 w 160"/>
              <a:gd name="T43" fmla="*/ 67866 h 160"/>
              <a:gd name="T44" fmla="*/ 168672 w 160"/>
              <a:gd name="T45" fmla="*/ 84832 h 160"/>
              <a:gd name="T46" fmla="*/ 253008 w 160"/>
              <a:gd name="T47" fmla="*/ 98405 h 160"/>
              <a:gd name="T48" fmla="*/ 253008 w 160"/>
              <a:gd name="T49" fmla="*/ 67866 h 160"/>
              <a:gd name="T50" fmla="*/ 185539 w 160"/>
              <a:gd name="T51" fmla="*/ 135731 h 160"/>
              <a:gd name="T52" fmla="*/ 185539 w 160"/>
              <a:gd name="T53" fmla="*/ 166271 h 160"/>
              <a:gd name="T54" fmla="*/ 371078 w 160"/>
              <a:gd name="T55" fmla="*/ 152698 h 160"/>
              <a:gd name="T56" fmla="*/ 354211 w 160"/>
              <a:gd name="T57" fmla="*/ 203597 h 160"/>
              <a:gd name="T58" fmla="*/ 168672 w 160"/>
              <a:gd name="T59" fmla="*/ 220563 h 160"/>
              <a:gd name="T60" fmla="*/ 354211 w 160"/>
              <a:gd name="T61" fmla="*/ 234136 h 160"/>
              <a:gd name="T62" fmla="*/ 354211 w 160"/>
              <a:gd name="T63" fmla="*/ 203597 h 160"/>
              <a:gd name="T64" fmla="*/ 84336 w 160"/>
              <a:gd name="T65" fmla="*/ 373261 h 160"/>
              <a:gd name="T66" fmla="*/ 67469 w 160"/>
              <a:gd name="T67" fmla="*/ 458093 h 160"/>
              <a:gd name="T68" fmla="*/ 185539 w 160"/>
              <a:gd name="T69" fmla="*/ 475059 h 160"/>
              <a:gd name="T70" fmla="*/ 202406 w 160"/>
              <a:gd name="T71" fmla="*/ 390227 h 160"/>
              <a:gd name="T72" fmla="*/ 168672 w 160"/>
              <a:gd name="T73" fmla="*/ 441127 h 160"/>
              <a:gd name="T74" fmla="*/ 101203 w 160"/>
              <a:gd name="T75" fmla="*/ 407194 h 160"/>
              <a:gd name="T76" fmla="*/ 168672 w 160"/>
              <a:gd name="T77" fmla="*/ 441127 h 16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60" h="160">
                <a:moveTo>
                  <a:pt x="145" y="50"/>
                </a:moveTo>
                <a:cubicBezTo>
                  <a:pt x="130" y="50"/>
                  <a:pt x="130" y="50"/>
                  <a:pt x="130" y="50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30" y="7"/>
                  <a:pt x="123" y="0"/>
                  <a:pt x="11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7" y="0"/>
                  <a:pt x="30" y="7"/>
                  <a:pt x="30" y="15"/>
                </a:cubicBezTo>
                <a:cubicBezTo>
                  <a:pt x="30" y="50"/>
                  <a:pt x="30" y="50"/>
                  <a:pt x="30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7" y="50"/>
                  <a:pt x="0" y="57"/>
                  <a:pt x="0" y="6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3"/>
                  <a:pt x="7" y="160"/>
                  <a:pt x="15" y="160"/>
                </a:cubicBezTo>
                <a:cubicBezTo>
                  <a:pt x="145" y="160"/>
                  <a:pt x="145" y="160"/>
                  <a:pt x="145" y="160"/>
                </a:cubicBezTo>
                <a:cubicBezTo>
                  <a:pt x="153" y="160"/>
                  <a:pt x="160" y="153"/>
                  <a:pt x="160" y="145"/>
                </a:cubicBezTo>
                <a:cubicBezTo>
                  <a:pt x="160" y="65"/>
                  <a:pt x="160" y="65"/>
                  <a:pt x="160" y="65"/>
                </a:cubicBezTo>
                <a:cubicBezTo>
                  <a:pt x="160" y="57"/>
                  <a:pt x="153" y="50"/>
                  <a:pt x="145" y="50"/>
                </a:cubicBezTo>
                <a:close/>
                <a:moveTo>
                  <a:pt x="130" y="59"/>
                </a:moveTo>
                <a:cubicBezTo>
                  <a:pt x="140" y="59"/>
                  <a:pt x="140" y="59"/>
                  <a:pt x="140" y="59"/>
                </a:cubicBezTo>
                <a:cubicBezTo>
                  <a:pt x="130" y="66"/>
                  <a:pt x="130" y="66"/>
                  <a:pt x="130" y="66"/>
                </a:cubicBezTo>
                <a:lnTo>
                  <a:pt x="130" y="59"/>
                </a:lnTo>
                <a:close/>
                <a:moveTo>
                  <a:pt x="40" y="15"/>
                </a:moveTo>
                <a:cubicBezTo>
                  <a:pt x="40" y="12"/>
                  <a:pt x="42" y="9"/>
                  <a:pt x="45" y="9"/>
                </a:cubicBezTo>
                <a:cubicBezTo>
                  <a:pt x="115" y="9"/>
                  <a:pt x="115" y="9"/>
                  <a:pt x="115" y="9"/>
                </a:cubicBezTo>
                <a:cubicBezTo>
                  <a:pt x="118" y="9"/>
                  <a:pt x="120" y="12"/>
                  <a:pt x="120" y="15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80" y="99"/>
                  <a:pt x="80" y="99"/>
                  <a:pt x="80" y="99"/>
                </a:cubicBezTo>
                <a:cubicBezTo>
                  <a:pt x="40" y="73"/>
                  <a:pt x="40" y="73"/>
                  <a:pt x="40" y="73"/>
                </a:cubicBezTo>
                <a:lnTo>
                  <a:pt x="40" y="15"/>
                </a:lnTo>
                <a:close/>
                <a:moveTo>
                  <a:pt x="30" y="59"/>
                </a:moveTo>
                <a:cubicBezTo>
                  <a:pt x="30" y="66"/>
                  <a:pt x="30" y="66"/>
                  <a:pt x="30" y="66"/>
                </a:cubicBezTo>
                <a:cubicBezTo>
                  <a:pt x="20" y="59"/>
                  <a:pt x="20" y="59"/>
                  <a:pt x="20" y="59"/>
                </a:cubicBezTo>
                <a:lnTo>
                  <a:pt x="30" y="59"/>
                </a:lnTo>
                <a:close/>
                <a:moveTo>
                  <a:pt x="15" y="151"/>
                </a:moveTo>
                <a:cubicBezTo>
                  <a:pt x="12" y="151"/>
                  <a:pt x="9" y="148"/>
                  <a:pt x="9" y="14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4"/>
                  <a:pt x="9" y="64"/>
                </a:cubicBezTo>
                <a:cubicBezTo>
                  <a:pt x="140" y="151"/>
                  <a:pt x="140" y="151"/>
                  <a:pt x="140" y="151"/>
                </a:cubicBezTo>
                <a:lnTo>
                  <a:pt x="15" y="151"/>
                </a:lnTo>
                <a:close/>
                <a:moveTo>
                  <a:pt x="151" y="145"/>
                </a:moveTo>
                <a:cubicBezTo>
                  <a:pt x="151" y="145"/>
                  <a:pt x="151" y="146"/>
                  <a:pt x="151" y="146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1" y="64"/>
                  <a:pt x="151" y="65"/>
                  <a:pt x="151" y="65"/>
                </a:cubicBezTo>
                <a:lnTo>
                  <a:pt x="151" y="145"/>
                </a:lnTo>
                <a:close/>
                <a:moveTo>
                  <a:pt x="75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2" y="20"/>
                  <a:pt x="50" y="22"/>
                  <a:pt x="50" y="25"/>
                </a:cubicBezTo>
                <a:cubicBezTo>
                  <a:pt x="50" y="27"/>
                  <a:pt x="52" y="29"/>
                  <a:pt x="55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8" y="29"/>
                  <a:pt x="80" y="27"/>
                  <a:pt x="80" y="25"/>
                </a:cubicBezTo>
                <a:cubicBezTo>
                  <a:pt x="80" y="22"/>
                  <a:pt x="78" y="20"/>
                  <a:pt x="75" y="20"/>
                </a:cubicBezTo>
                <a:close/>
                <a:moveTo>
                  <a:pt x="105" y="40"/>
                </a:moveTo>
                <a:cubicBezTo>
                  <a:pt x="55" y="40"/>
                  <a:pt x="55" y="40"/>
                  <a:pt x="55" y="40"/>
                </a:cubicBezTo>
                <a:cubicBezTo>
                  <a:pt x="52" y="40"/>
                  <a:pt x="50" y="42"/>
                  <a:pt x="50" y="45"/>
                </a:cubicBezTo>
                <a:cubicBezTo>
                  <a:pt x="50" y="47"/>
                  <a:pt x="52" y="49"/>
                  <a:pt x="5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8" y="49"/>
                  <a:pt x="110" y="47"/>
                  <a:pt x="110" y="45"/>
                </a:cubicBezTo>
                <a:cubicBezTo>
                  <a:pt x="110" y="42"/>
                  <a:pt x="108" y="40"/>
                  <a:pt x="105" y="40"/>
                </a:cubicBezTo>
                <a:close/>
                <a:moveTo>
                  <a:pt x="105" y="60"/>
                </a:moveTo>
                <a:cubicBezTo>
                  <a:pt x="55" y="60"/>
                  <a:pt x="55" y="60"/>
                  <a:pt x="55" y="60"/>
                </a:cubicBezTo>
                <a:cubicBezTo>
                  <a:pt x="52" y="60"/>
                  <a:pt x="50" y="62"/>
                  <a:pt x="50" y="65"/>
                </a:cubicBezTo>
                <a:cubicBezTo>
                  <a:pt x="50" y="67"/>
                  <a:pt x="52" y="69"/>
                  <a:pt x="5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8" y="69"/>
                  <a:pt x="110" y="67"/>
                  <a:pt x="110" y="65"/>
                </a:cubicBezTo>
                <a:cubicBezTo>
                  <a:pt x="110" y="62"/>
                  <a:pt x="108" y="60"/>
                  <a:pt x="105" y="60"/>
                </a:cubicBezTo>
                <a:close/>
                <a:moveTo>
                  <a:pt x="55" y="110"/>
                </a:moveTo>
                <a:cubicBezTo>
                  <a:pt x="25" y="110"/>
                  <a:pt x="25" y="110"/>
                  <a:pt x="25" y="110"/>
                </a:cubicBezTo>
                <a:cubicBezTo>
                  <a:pt x="22" y="110"/>
                  <a:pt x="20" y="112"/>
                  <a:pt x="20" y="115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20" y="138"/>
                  <a:pt x="22" y="140"/>
                  <a:pt x="25" y="140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8" y="140"/>
                  <a:pt x="60" y="138"/>
                  <a:pt x="60" y="13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2"/>
                  <a:pt x="58" y="110"/>
                  <a:pt x="55" y="110"/>
                </a:cubicBezTo>
                <a:close/>
                <a:moveTo>
                  <a:pt x="50" y="130"/>
                </a:moveTo>
                <a:cubicBezTo>
                  <a:pt x="30" y="130"/>
                  <a:pt x="30" y="130"/>
                  <a:pt x="30" y="130"/>
                </a:cubicBezTo>
                <a:cubicBezTo>
                  <a:pt x="30" y="120"/>
                  <a:pt x="30" y="120"/>
                  <a:pt x="30" y="120"/>
                </a:cubicBezTo>
                <a:cubicBezTo>
                  <a:pt x="50" y="120"/>
                  <a:pt x="50" y="120"/>
                  <a:pt x="50" y="120"/>
                </a:cubicBezTo>
                <a:lnTo>
                  <a:pt x="50" y="13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6387985" y="4314688"/>
            <a:ext cx="341110" cy="336023"/>
            <a:chOff x="6346763" y="3568329"/>
            <a:chExt cx="447357" cy="440686"/>
          </a:xfrm>
        </p:grpSpPr>
        <p:sp>
          <p:nvSpPr>
            <p:cNvPr id="41" name="Freeform 57">
              <a:extLst>
                <a:ext uri="{FF2B5EF4-FFF2-40B4-BE49-F238E27FC236}">
                  <a16:creationId xmlns:a16="http://schemas.microsoft.com/office/drawing/2014/main" xmlns="" id="{BBC68E06-82FC-4440-A7FC-EBF621E516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6763" y="3568329"/>
              <a:ext cx="344168" cy="440686"/>
            </a:xfrm>
            <a:custGeom>
              <a:avLst/>
              <a:gdLst>
                <a:gd name="T0" fmla="*/ 416555 w 126"/>
                <a:gd name="T1" fmla="*/ 82629 h 160"/>
                <a:gd name="T2" fmla="*/ 430213 w 126"/>
                <a:gd name="T3" fmla="*/ 72301 h 160"/>
                <a:gd name="T4" fmla="*/ 430213 w 126"/>
                <a:gd name="T5" fmla="*/ 27543 h 160"/>
                <a:gd name="T6" fmla="*/ 402898 w 126"/>
                <a:gd name="T7" fmla="*/ 0 h 160"/>
                <a:gd name="T8" fmla="*/ 122918 w 126"/>
                <a:gd name="T9" fmla="*/ 0 h 160"/>
                <a:gd name="T10" fmla="*/ 112675 w 126"/>
                <a:gd name="T11" fmla="*/ 3443 h 160"/>
                <a:gd name="T12" fmla="*/ 3414 w 126"/>
                <a:gd name="T13" fmla="*/ 113615 h 160"/>
                <a:gd name="T14" fmla="*/ 0 w 126"/>
                <a:gd name="T15" fmla="*/ 123944 h 160"/>
                <a:gd name="T16" fmla="*/ 0 w 126"/>
                <a:gd name="T17" fmla="*/ 523320 h 160"/>
                <a:gd name="T18" fmla="*/ 27315 w 126"/>
                <a:gd name="T19" fmla="*/ 550863 h 160"/>
                <a:gd name="T20" fmla="*/ 402898 w 126"/>
                <a:gd name="T21" fmla="*/ 550863 h 160"/>
                <a:gd name="T22" fmla="*/ 430213 w 126"/>
                <a:gd name="T23" fmla="*/ 523320 h 160"/>
                <a:gd name="T24" fmla="*/ 430213 w 126"/>
                <a:gd name="T25" fmla="*/ 320189 h 160"/>
                <a:gd name="T26" fmla="*/ 416555 w 126"/>
                <a:gd name="T27" fmla="*/ 306418 h 160"/>
                <a:gd name="T28" fmla="*/ 402898 w 126"/>
                <a:gd name="T29" fmla="*/ 320189 h 160"/>
                <a:gd name="T30" fmla="*/ 402898 w 126"/>
                <a:gd name="T31" fmla="*/ 523320 h 160"/>
                <a:gd name="T32" fmla="*/ 402898 w 126"/>
                <a:gd name="T33" fmla="*/ 523320 h 160"/>
                <a:gd name="T34" fmla="*/ 27315 w 126"/>
                <a:gd name="T35" fmla="*/ 523320 h 160"/>
                <a:gd name="T36" fmla="*/ 27315 w 126"/>
                <a:gd name="T37" fmla="*/ 523320 h 160"/>
                <a:gd name="T38" fmla="*/ 27315 w 126"/>
                <a:gd name="T39" fmla="*/ 137716 h 160"/>
                <a:gd name="T40" fmla="*/ 105846 w 126"/>
                <a:gd name="T41" fmla="*/ 137716 h 160"/>
                <a:gd name="T42" fmla="*/ 136576 w 126"/>
                <a:gd name="T43" fmla="*/ 106730 h 160"/>
                <a:gd name="T44" fmla="*/ 136576 w 126"/>
                <a:gd name="T45" fmla="*/ 27543 h 160"/>
                <a:gd name="T46" fmla="*/ 402898 w 126"/>
                <a:gd name="T47" fmla="*/ 27543 h 160"/>
                <a:gd name="T48" fmla="*/ 402898 w 126"/>
                <a:gd name="T49" fmla="*/ 27543 h 160"/>
                <a:gd name="T50" fmla="*/ 402898 w 126"/>
                <a:gd name="T51" fmla="*/ 72301 h 160"/>
                <a:gd name="T52" fmla="*/ 416555 w 126"/>
                <a:gd name="T53" fmla="*/ 82629 h 160"/>
                <a:gd name="T54" fmla="*/ 109260 w 126"/>
                <a:gd name="T55" fmla="*/ 106730 h 160"/>
                <a:gd name="T56" fmla="*/ 105846 w 126"/>
                <a:gd name="T57" fmla="*/ 110173 h 160"/>
                <a:gd name="T58" fmla="*/ 44387 w 126"/>
                <a:gd name="T59" fmla="*/ 110173 h 160"/>
                <a:gd name="T60" fmla="*/ 109260 w 126"/>
                <a:gd name="T61" fmla="*/ 44758 h 160"/>
                <a:gd name="T62" fmla="*/ 109260 w 126"/>
                <a:gd name="T63" fmla="*/ 106730 h 1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26" h="160">
                  <a:moveTo>
                    <a:pt x="122" y="24"/>
                  </a:moveTo>
                  <a:cubicBezTo>
                    <a:pt x="124" y="24"/>
                    <a:pt x="126" y="23"/>
                    <a:pt x="126" y="21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4"/>
                    <a:pt x="122" y="0"/>
                    <a:pt x="11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4" y="160"/>
                    <a:pt x="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2" y="160"/>
                    <a:pt x="126" y="156"/>
                    <a:pt x="126" y="152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6" y="90"/>
                    <a:pt x="124" y="89"/>
                    <a:pt x="122" y="89"/>
                  </a:cubicBezTo>
                  <a:cubicBezTo>
                    <a:pt x="120" y="89"/>
                    <a:pt x="118" y="90"/>
                    <a:pt x="118" y="93"/>
                  </a:cubicBezTo>
                  <a:cubicBezTo>
                    <a:pt x="118" y="152"/>
                    <a:pt x="118" y="152"/>
                    <a:pt x="118" y="152"/>
                  </a:cubicBezTo>
                  <a:cubicBezTo>
                    <a:pt x="118" y="152"/>
                    <a:pt x="118" y="152"/>
                    <a:pt x="118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6" y="40"/>
                    <a:pt x="40" y="36"/>
                    <a:pt x="4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8" y="23"/>
                    <a:pt x="120" y="24"/>
                    <a:pt x="122" y="24"/>
                  </a:cubicBezTo>
                  <a:close/>
                  <a:moveTo>
                    <a:pt x="32" y="31"/>
                  </a:moveTo>
                  <a:cubicBezTo>
                    <a:pt x="32" y="32"/>
                    <a:pt x="32" y="32"/>
                    <a:pt x="31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58">
              <a:extLst>
                <a:ext uri="{FF2B5EF4-FFF2-40B4-BE49-F238E27FC236}">
                  <a16:creationId xmlns:a16="http://schemas.microsoft.com/office/drawing/2014/main" xmlns="" id="{6FFADCB7-0DA1-4FAC-BE3A-FAD5BE33DF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7250" y="3636273"/>
              <a:ext cx="356870" cy="304798"/>
            </a:xfrm>
            <a:custGeom>
              <a:avLst/>
              <a:gdLst>
                <a:gd name="T0" fmla="*/ 429062 w 131"/>
                <a:gd name="T1" fmla="*/ 30892 h 111"/>
                <a:gd name="T2" fmla="*/ 412035 w 131"/>
                <a:gd name="T3" fmla="*/ 17162 h 111"/>
                <a:gd name="T4" fmla="*/ 350741 w 131"/>
                <a:gd name="T5" fmla="*/ 17162 h 111"/>
                <a:gd name="T6" fmla="*/ 228152 w 131"/>
                <a:gd name="T7" fmla="*/ 140730 h 111"/>
                <a:gd name="T8" fmla="*/ 13621 w 131"/>
                <a:gd name="T9" fmla="*/ 140730 h 111"/>
                <a:gd name="T10" fmla="*/ 0 w 131"/>
                <a:gd name="T11" fmla="*/ 154459 h 111"/>
                <a:gd name="T12" fmla="*/ 13621 w 131"/>
                <a:gd name="T13" fmla="*/ 168189 h 111"/>
                <a:gd name="T14" fmla="*/ 200910 w 131"/>
                <a:gd name="T15" fmla="*/ 168189 h 111"/>
                <a:gd name="T16" fmla="*/ 122589 w 131"/>
                <a:gd name="T17" fmla="*/ 247135 h 111"/>
                <a:gd name="T18" fmla="*/ 13621 w 131"/>
                <a:gd name="T19" fmla="*/ 247135 h 111"/>
                <a:gd name="T20" fmla="*/ 0 w 131"/>
                <a:gd name="T21" fmla="*/ 260865 h 111"/>
                <a:gd name="T22" fmla="*/ 13621 w 131"/>
                <a:gd name="T23" fmla="*/ 274595 h 111"/>
                <a:gd name="T24" fmla="*/ 95347 w 131"/>
                <a:gd name="T25" fmla="*/ 274595 h 111"/>
                <a:gd name="T26" fmla="*/ 95347 w 131"/>
                <a:gd name="T27" fmla="*/ 274595 h 111"/>
                <a:gd name="T28" fmla="*/ 91942 w 131"/>
                <a:gd name="T29" fmla="*/ 278027 h 111"/>
                <a:gd name="T30" fmla="*/ 71510 w 131"/>
                <a:gd name="T31" fmla="*/ 353541 h 111"/>
                <a:gd name="T32" fmla="*/ 13621 w 131"/>
                <a:gd name="T33" fmla="*/ 353541 h 111"/>
                <a:gd name="T34" fmla="*/ 0 w 131"/>
                <a:gd name="T35" fmla="*/ 367270 h 111"/>
                <a:gd name="T36" fmla="*/ 13621 w 131"/>
                <a:gd name="T37" fmla="*/ 381000 h 111"/>
                <a:gd name="T38" fmla="*/ 81726 w 131"/>
                <a:gd name="T39" fmla="*/ 381000 h 111"/>
                <a:gd name="T40" fmla="*/ 85131 w 131"/>
                <a:gd name="T41" fmla="*/ 377568 h 111"/>
                <a:gd name="T42" fmla="*/ 166857 w 131"/>
                <a:gd name="T43" fmla="*/ 356973 h 111"/>
                <a:gd name="T44" fmla="*/ 173668 w 131"/>
                <a:gd name="T45" fmla="*/ 353541 h 111"/>
                <a:gd name="T46" fmla="*/ 429062 w 131"/>
                <a:gd name="T47" fmla="*/ 96108 h 111"/>
                <a:gd name="T48" fmla="*/ 429062 w 131"/>
                <a:gd name="T49" fmla="*/ 30892 h 111"/>
                <a:gd name="T50" fmla="*/ 102158 w 131"/>
                <a:gd name="T51" fmla="*/ 346676 h 111"/>
                <a:gd name="T52" fmla="*/ 112373 w 131"/>
                <a:gd name="T53" fmla="*/ 308919 h 111"/>
                <a:gd name="T54" fmla="*/ 139615 w 131"/>
                <a:gd name="T55" fmla="*/ 336378 h 111"/>
                <a:gd name="T56" fmla="*/ 102158 w 131"/>
                <a:gd name="T57" fmla="*/ 346676 h 111"/>
                <a:gd name="T58" fmla="*/ 163452 w 131"/>
                <a:gd name="T59" fmla="*/ 322649 h 111"/>
                <a:gd name="T60" fmla="*/ 122589 w 131"/>
                <a:gd name="T61" fmla="*/ 281459 h 111"/>
                <a:gd name="T62" fmla="*/ 333715 w 131"/>
                <a:gd name="T63" fmla="*/ 72081 h 111"/>
                <a:gd name="T64" fmla="*/ 374578 w 131"/>
                <a:gd name="T65" fmla="*/ 113270 h 111"/>
                <a:gd name="T66" fmla="*/ 163452 w 131"/>
                <a:gd name="T67" fmla="*/ 322649 h 111"/>
                <a:gd name="T68" fmla="*/ 408630 w 131"/>
                <a:gd name="T69" fmla="*/ 75514 h 111"/>
                <a:gd name="T70" fmla="*/ 395009 w 131"/>
                <a:gd name="T71" fmla="*/ 92676 h 111"/>
                <a:gd name="T72" fmla="*/ 350741 w 131"/>
                <a:gd name="T73" fmla="*/ 51486 h 111"/>
                <a:gd name="T74" fmla="*/ 367767 w 131"/>
                <a:gd name="T75" fmla="*/ 34324 h 111"/>
                <a:gd name="T76" fmla="*/ 395009 w 131"/>
                <a:gd name="T77" fmla="*/ 34324 h 111"/>
                <a:gd name="T78" fmla="*/ 408630 w 131"/>
                <a:gd name="T79" fmla="*/ 51486 h 111"/>
                <a:gd name="T80" fmla="*/ 408630 w 131"/>
                <a:gd name="T81" fmla="*/ 75514 h 11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1" h="111">
                  <a:moveTo>
                    <a:pt x="126" y="9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6" y="0"/>
                    <a:pt x="108" y="0"/>
                    <a:pt x="103" y="5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0" y="43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0"/>
                    <a:pt x="27" y="81"/>
                    <a:pt x="27" y="81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2" y="103"/>
                    <a:pt x="0" y="105"/>
                    <a:pt x="0" y="107"/>
                  </a:cubicBezTo>
                  <a:cubicBezTo>
                    <a:pt x="0" y="109"/>
                    <a:pt x="2" y="111"/>
                    <a:pt x="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5" y="110"/>
                    <a:pt x="25" y="110"/>
                  </a:cubicBezTo>
                  <a:cubicBezTo>
                    <a:pt x="25" y="110"/>
                    <a:pt x="49" y="104"/>
                    <a:pt x="49" y="104"/>
                  </a:cubicBezTo>
                  <a:cubicBezTo>
                    <a:pt x="50" y="103"/>
                    <a:pt x="51" y="103"/>
                    <a:pt x="51" y="103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31" y="23"/>
                    <a:pt x="131" y="14"/>
                    <a:pt x="126" y="9"/>
                  </a:cubicBezTo>
                  <a:close/>
                  <a:moveTo>
                    <a:pt x="30" y="101"/>
                  </a:moveTo>
                  <a:cubicBezTo>
                    <a:pt x="33" y="90"/>
                    <a:pt x="33" y="90"/>
                    <a:pt x="33" y="90"/>
                  </a:cubicBezTo>
                  <a:cubicBezTo>
                    <a:pt x="41" y="98"/>
                    <a:pt x="41" y="98"/>
                    <a:pt x="41" y="98"/>
                  </a:cubicBezTo>
                  <a:lnTo>
                    <a:pt x="30" y="101"/>
                  </a:lnTo>
                  <a:close/>
                  <a:moveTo>
                    <a:pt x="48" y="94"/>
                  </a:moveTo>
                  <a:cubicBezTo>
                    <a:pt x="36" y="82"/>
                    <a:pt x="36" y="82"/>
                    <a:pt x="36" y="82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110" y="33"/>
                    <a:pt x="110" y="33"/>
                    <a:pt x="110" y="33"/>
                  </a:cubicBezTo>
                  <a:lnTo>
                    <a:pt x="48" y="94"/>
                  </a:lnTo>
                  <a:close/>
                  <a:moveTo>
                    <a:pt x="120" y="22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10" y="8"/>
                    <a:pt x="114" y="8"/>
                    <a:pt x="116" y="10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2" y="17"/>
                    <a:pt x="122" y="20"/>
                    <a:pt x="120" y="22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" name="Freeform 72">
            <a:extLst>
              <a:ext uri="{FF2B5EF4-FFF2-40B4-BE49-F238E27FC236}">
                <a16:creationId xmlns:a16="http://schemas.microsoft.com/office/drawing/2014/main" xmlns="" id="{600CB30C-6B3F-461F-BCAF-42DDFADF5E3D}"/>
              </a:ext>
            </a:extLst>
          </p:cNvPr>
          <p:cNvSpPr>
            <a:spLocks noEditPoints="1"/>
          </p:cNvSpPr>
          <p:nvPr/>
        </p:nvSpPr>
        <p:spPr bwMode="auto">
          <a:xfrm>
            <a:off x="6383001" y="5579318"/>
            <a:ext cx="315550" cy="350949"/>
          </a:xfrm>
          <a:custGeom>
            <a:avLst/>
            <a:gdLst>
              <a:gd name="T0" fmla="*/ 451198 w 146"/>
              <a:gd name="T1" fmla="*/ 218977 h 161"/>
              <a:gd name="T2" fmla="*/ 478338 w 146"/>
              <a:gd name="T3" fmla="*/ 82116 h 161"/>
              <a:gd name="T4" fmla="*/ 101774 w 146"/>
              <a:gd name="T5" fmla="*/ 27372 h 161"/>
              <a:gd name="T6" fmla="*/ 0 w 146"/>
              <a:gd name="T7" fmla="*/ 130017 h 161"/>
              <a:gd name="T8" fmla="*/ 47495 w 146"/>
              <a:gd name="T9" fmla="*/ 215555 h 161"/>
              <a:gd name="T10" fmla="*/ 166231 w 146"/>
              <a:gd name="T11" fmla="*/ 171075 h 161"/>
              <a:gd name="T12" fmla="*/ 183193 w 146"/>
              <a:gd name="T13" fmla="*/ 123174 h 161"/>
              <a:gd name="T14" fmla="*/ 329069 w 146"/>
              <a:gd name="T15" fmla="*/ 130017 h 161"/>
              <a:gd name="T16" fmla="*/ 376564 w 146"/>
              <a:gd name="T17" fmla="*/ 218977 h 161"/>
              <a:gd name="T18" fmla="*/ 356209 w 146"/>
              <a:gd name="T19" fmla="*/ 171075 h 161"/>
              <a:gd name="T20" fmla="*/ 359601 w 146"/>
              <a:gd name="T21" fmla="*/ 126596 h 161"/>
              <a:gd name="T22" fmla="*/ 288360 w 146"/>
              <a:gd name="T23" fmla="*/ 92381 h 161"/>
              <a:gd name="T24" fmla="*/ 162838 w 146"/>
              <a:gd name="T25" fmla="*/ 102645 h 161"/>
              <a:gd name="T26" fmla="*/ 139091 w 146"/>
              <a:gd name="T27" fmla="*/ 126596 h 161"/>
              <a:gd name="T28" fmla="*/ 47495 w 146"/>
              <a:gd name="T29" fmla="*/ 188183 h 161"/>
              <a:gd name="T30" fmla="*/ 27140 w 146"/>
              <a:gd name="T31" fmla="*/ 126596 h 161"/>
              <a:gd name="T32" fmla="*/ 284967 w 146"/>
              <a:gd name="T33" fmla="*/ 34215 h 161"/>
              <a:gd name="T34" fmla="*/ 468160 w 146"/>
              <a:gd name="T35" fmla="*/ 126596 h 161"/>
              <a:gd name="T36" fmla="*/ 424058 w 146"/>
              <a:gd name="T37" fmla="*/ 191605 h 161"/>
              <a:gd name="T38" fmla="*/ 356209 w 146"/>
              <a:gd name="T39" fmla="*/ 171075 h 161"/>
              <a:gd name="T40" fmla="*/ 251042 w 146"/>
              <a:gd name="T41" fmla="*/ 331886 h 161"/>
              <a:gd name="T42" fmla="*/ 251042 w 146"/>
              <a:gd name="T43" fmla="*/ 304514 h 161"/>
              <a:gd name="T44" fmla="*/ 264612 w 146"/>
              <a:gd name="T45" fmla="*/ 290828 h 161"/>
              <a:gd name="T46" fmla="*/ 318892 w 146"/>
              <a:gd name="T47" fmla="*/ 290828 h 161"/>
              <a:gd name="T48" fmla="*/ 362994 w 146"/>
              <a:gd name="T49" fmla="*/ 246349 h 161"/>
              <a:gd name="T50" fmla="*/ 362994 w 146"/>
              <a:gd name="T51" fmla="*/ 273721 h 161"/>
              <a:gd name="T52" fmla="*/ 135699 w 146"/>
              <a:gd name="T53" fmla="*/ 246349 h 161"/>
              <a:gd name="T54" fmla="*/ 179801 w 146"/>
              <a:gd name="T55" fmla="*/ 290828 h 161"/>
              <a:gd name="T56" fmla="*/ 122129 w 146"/>
              <a:gd name="T57" fmla="*/ 290828 h 161"/>
              <a:gd name="T58" fmla="*/ 135699 w 146"/>
              <a:gd name="T59" fmla="*/ 304514 h 161"/>
              <a:gd name="T60" fmla="*/ 251042 w 146"/>
              <a:gd name="T61" fmla="*/ 441375 h 161"/>
              <a:gd name="T62" fmla="*/ 251042 w 146"/>
              <a:gd name="T63" fmla="*/ 414003 h 161"/>
              <a:gd name="T64" fmla="*/ 264612 w 146"/>
              <a:gd name="T65" fmla="*/ 400317 h 161"/>
              <a:gd name="T66" fmla="*/ 318892 w 146"/>
              <a:gd name="T67" fmla="*/ 400317 h 161"/>
              <a:gd name="T68" fmla="*/ 362994 w 146"/>
              <a:gd name="T69" fmla="*/ 355837 h 161"/>
              <a:gd name="T70" fmla="*/ 362994 w 146"/>
              <a:gd name="T71" fmla="*/ 383209 h 161"/>
              <a:gd name="T72" fmla="*/ 135699 w 146"/>
              <a:gd name="T73" fmla="*/ 355837 h 161"/>
              <a:gd name="T74" fmla="*/ 179801 w 146"/>
              <a:gd name="T75" fmla="*/ 400317 h 161"/>
              <a:gd name="T76" fmla="*/ 122129 w 146"/>
              <a:gd name="T77" fmla="*/ 400317 h 161"/>
              <a:gd name="T78" fmla="*/ 135699 w 146"/>
              <a:gd name="T79" fmla="*/ 414003 h 161"/>
              <a:gd name="T80" fmla="*/ 251042 w 146"/>
              <a:gd name="T81" fmla="*/ 550863 h 161"/>
              <a:gd name="T82" fmla="*/ 251042 w 146"/>
              <a:gd name="T83" fmla="*/ 523491 h 161"/>
              <a:gd name="T84" fmla="*/ 264612 w 146"/>
              <a:gd name="T85" fmla="*/ 509805 h 161"/>
              <a:gd name="T86" fmla="*/ 318892 w 146"/>
              <a:gd name="T87" fmla="*/ 509805 h 161"/>
              <a:gd name="T88" fmla="*/ 362994 w 146"/>
              <a:gd name="T89" fmla="*/ 465325 h 161"/>
              <a:gd name="T90" fmla="*/ 362994 w 146"/>
              <a:gd name="T91" fmla="*/ 492697 h 161"/>
              <a:gd name="T92" fmla="*/ 135699 w 146"/>
              <a:gd name="T93" fmla="*/ 465325 h 161"/>
              <a:gd name="T94" fmla="*/ 179801 w 146"/>
              <a:gd name="T95" fmla="*/ 509805 h 161"/>
              <a:gd name="T96" fmla="*/ 122129 w 146"/>
              <a:gd name="T97" fmla="*/ 509805 h 161"/>
              <a:gd name="T98" fmla="*/ 135699 w 146"/>
              <a:gd name="T99" fmla="*/ 523491 h 16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46" h="161">
                <a:moveTo>
                  <a:pt x="125" y="64"/>
                </a:moveTo>
                <a:cubicBezTo>
                  <a:pt x="127" y="64"/>
                  <a:pt x="128" y="64"/>
                  <a:pt x="129" y="64"/>
                </a:cubicBezTo>
                <a:cubicBezTo>
                  <a:pt x="130" y="64"/>
                  <a:pt x="131" y="64"/>
                  <a:pt x="133" y="64"/>
                </a:cubicBezTo>
                <a:cubicBezTo>
                  <a:pt x="140" y="64"/>
                  <a:pt x="146" y="58"/>
                  <a:pt x="146" y="50"/>
                </a:cubicBezTo>
                <a:cubicBezTo>
                  <a:pt x="146" y="37"/>
                  <a:pt x="146" y="37"/>
                  <a:pt x="146" y="37"/>
                </a:cubicBezTo>
                <a:cubicBezTo>
                  <a:pt x="146" y="32"/>
                  <a:pt x="144" y="27"/>
                  <a:pt x="141" y="24"/>
                </a:cubicBezTo>
                <a:cubicBezTo>
                  <a:pt x="136" y="17"/>
                  <a:pt x="129" y="14"/>
                  <a:pt x="124" y="12"/>
                </a:cubicBezTo>
                <a:cubicBezTo>
                  <a:pt x="112" y="6"/>
                  <a:pt x="100" y="3"/>
                  <a:pt x="84" y="2"/>
                </a:cubicBezTo>
                <a:cubicBezTo>
                  <a:pt x="66" y="0"/>
                  <a:pt x="47" y="2"/>
                  <a:pt x="30" y="8"/>
                </a:cubicBezTo>
                <a:cubicBezTo>
                  <a:pt x="23" y="10"/>
                  <a:pt x="15" y="14"/>
                  <a:pt x="8" y="20"/>
                </a:cubicBezTo>
                <a:cubicBezTo>
                  <a:pt x="2" y="25"/>
                  <a:pt x="0" y="31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0"/>
                  <a:pt x="0" y="42"/>
                  <a:pt x="0" y="45"/>
                </a:cubicBezTo>
                <a:cubicBezTo>
                  <a:pt x="0" y="46"/>
                  <a:pt x="0" y="48"/>
                  <a:pt x="0" y="50"/>
                </a:cubicBezTo>
                <a:cubicBezTo>
                  <a:pt x="0" y="58"/>
                  <a:pt x="6" y="63"/>
                  <a:pt x="14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43" y="63"/>
                  <a:pt x="49" y="58"/>
                  <a:pt x="49" y="50"/>
                </a:cubicBezTo>
                <a:cubicBezTo>
                  <a:pt x="49" y="38"/>
                  <a:pt x="49" y="38"/>
                  <a:pt x="49" y="38"/>
                </a:cubicBezTo>
                <a:cubicBezTo>
                  <a:pt x="50" y="38"/>
                  <a:pt x="50" y="38"/>
                  <a:pt x="51" y="37"/>
                </a:cubicBezTo>
                <a:cubicBezTo>
                  <a:pt x="52" y="37"/>
                  <a:pt x="53" y="37"/>
                  <a:pt x="54" y="36"/>
                </a:cubicBezTo>
                <a:cubicBezTo>
                  <a:pt x="60" y="35"/>
                  <a:pt x="66" y="34"/>
                  <a:pt x="73" y="34"/>
                </a:cubicBezTo>
                <a:cubicBezTo>
                  <a:pt x="76" y="34"/>
                  <a:pt x="80" y="35"/>
                  <a:pt x="84" y="35"/>
                </a:cubicBezTo>
                <a:cubicBezTo>
                  <a:pt x="90" y="36"/>
                  <a:pt x="94" y="37"/>
                  <a:pt x="97" y="38"/>
                </a:cubicBezTo>
                <a:cubicBezTo>
                  <a:pt x="97" y="41"/>
                  <a:pt x="97" y="44"/>
                  <a:pt x="97" y="47"/>
                </a:cubicBezTo>
                <a:cubicBezTo>
                  <a:pt x="97" y="48"/>
                  <a:pt x="97" y="49"/>
                  <a:pt x="97" y="50"/>
                </a:cubicBezTo>
                <a:cubicBezTo>
                  <a:pt x="97" y="58"/>
                  <a:pt x="103" y="64"/>
                  <a:pt x="111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3" y="64"/>
                  <a:pt x="124" y="64"/>
                  <a:pt x="125" y="64"/>
                </a:cubicBezTo>
                <a:close/>
                <a:moveTo>
                  <a:pt x="105" y="50"/>
                </a:moveTo>
                <a:cubicBezTo>
                  <a:pt x="105" y="49"/>
                  <a:pt x="105" y="48"/>
                  <a:pt x="105" y="47"/>
                </a:cubicBezTo>
                <a:cubicBezTo>
                  <a:pt x="105" y="43"/>
                  <a:pt x="105" y="40"/>
                  <a:pt x="106" y="37"/>
                </a:cubicBezTo>
                <a:cubicBezTo>
                  <a:pt x="106" y="37"/>
                  <a:pt x="106" y="37"/>
                  <a:pt x="106" y="37"/>
                </a:cubicBezTo>
                <a:cubicBezTo>
                  <a:pt x="106" y="33"/>
                  <a:pt x="103" y="32"/>
                  <a:pt x="102" y="31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97" y="29"/>
                  <a:pt x="92" y="28"/>
                  <a:pt x="85" y="27"/>
                </a:cubicBezTo>
                <a:cubicBezTo>
                  <a:pt x="81" y="27"/>
                  <a:pt x="77" y="26"/>
                  <a:pt x="73" y="26"/>
                </a:cubicBezTo>
                <a:cubicBezTo>
                  <a:pt x="65" y="26"/>
                  <a:pt x="59" y="27"/>
                  <a:pt x="52" y="29"/>
                </a:cubicBezTo>
                <a:cubicBezTo>
                  <a:pt x="51" y="29"/>
                  <a:pt x="50" y="29"/>
                  <a:pt x="48" y="30"/>
                </a:cubicBezTo>
                <a:cubicBezTo>
                  <a:pt x="47" y="30"/>
                  <a:pt x="46" y="30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3" y="31"/>
                  <a:pt x="41" y="33"/>
                  <a:pt x="41" y="37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2"/>
                  <a:pt x="40" y="55"/>
                  <a:pt x="36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8" y="53"/>
                  <a:pt x="8" y="50"/>
                </a:cubicBezTo>
                <a:cubicBezTo>
                  <a:pt x="8" y="48"/>
                  <a:pt x="8" y="47"/>
                  <a:pt x="8" y="45"/>
                </a:cubicBezTo>
                <a:cubicBezTo>
                  <a:pt x="8" y="42"/>
                  <a:pt x="8" y="40"/>
                  <a:pt x="8" y="37"/>
                </a:cubicBezTo>
                <a:cubicBezTo>
                  <a:pt x="8" y="33"/>
                  <a:pt x="9" y="29"/>
                  <a:pt x="13" y="26"/>
                </a:cubicBezTo>
                <a:cubicBezTo>
                  <a:pt x="19" y="21"/>
                  <a:pt x="27" y="18"/>
                  <a:pt x="33" y="16"/>
                </a:cubicBezTo>
                <a:cubicBezTo>
                  <a:pt x="49" y="10"/>
                  <a:pt x="66" y="8"/>
                  <a:pt x="84" y="10"/>
                </a:cubicBezTo>
                <a:cubicBezTo>
                  <a:pt x="98" y="11"/>
                  <a:pt x="110" y="14"/>
                  <a:pt x="121" y="19"/>
                </a:cubicBezTo>
                <a:cubicBezTo>
                  <a:pt x="127" y="22"/>
                  <a:pt x="132" y="25"/>
                  <a:pt x="135" y="29"/>
                </a:cubicBezTo>
                <a:cubicBezTo>
                  <a:pt x="137" y="31"/>
                  <a:pt x="138" y="34"/>
                  <a:pt x="138" y="37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38" y="54"/>
                  <a:pt x="136" y="56"/>
                  <a:pt x="132" y="56"/>
                </a:cubicBezTo>
                <a:cubicBezTo>
                  <a:pt x="130" y="56"/>
                  <a:pt x="128" y="56"/>
                  <a:pt x="125" y="56"/>
                </a:cubicBezTo>
                <a:cubicBezTo>
                  <a:pt x="124" y="56"/>
                  <a:pt x="123" y="56"/>
                  <a:pt x="122" y="5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07" y="56"/>
                  <a:pt x="105" y="54"/>
                  <a:pt x="105" y="50"/>
                </a:cubicBezTo>
                <a:close/>
                <a:moveTo>
                  <a:pt x="74" y="72"/>
                </a:moveTo>
                <a:cubicBezTo>
                  <a:pt x="67" y="72"/>
                  <a:pt x="61" y="78"/>
                  <a:pt x="61" y="85"/>
                </a:cubicBezTo>
                <a:cubicBezTo>
                  <a:pt x="61" y="92"/>
                  <a:pt x="67" y="97"/>
                  <a:pt x="74" y="97"/>
                </a:cubicBezTo>
                <a:cubicBezTo>
                  <a:pt x="80" y="97"/>
                  <a:pt x="86" y="92"/>
                  <a:pt x="86" y="85"/>
                </a:cubicBezTo>
                <a:cubicBezTo>
                  <a:pt x="86" y="78"/>
                  <a:pt x="80" y="72"/>
                  <a:pt x="74" y="72"/>
                </a:cubicBezTo>
                <a:close/>
                <a:moveTo>
                  <a:pt x="74" y="89"/>
                </a:moveTo>
                <a:cubicBezTo>
                  <a:pt x="71" y="89"/>
                  <a:pt x="69" y="87"/>
                  <a:pt x="69" y="85"/>
                </a:cubicBezTo>
                <a:cubicBezTo>
                  <a:pt x="69" y="82"/>
                  <a:pt x="71" y="80"/>
                  <a:pt x="74" y="80"/>
                </a:cubicBezTo>
                <a:cubicBezTo>
                  <a:pt x="76" y="80"/>
                  <a:pt x="78" y="82"/>
                  <a:pt x="78" y="85"/>
                </a:cubicBezTo>
                <a:cubicBezTo>
                  <a:pt x="78" y="87"/>
                  <a:pt x="76" y="89"/>
                  <a:pt x="74" y="89"/>
                </a:cubicBezTo>
                <a:close/>
                <a:moveTo>
                  <a:pt x="107" y="72"/>
                </a:moveTo>
                <a:cubicBezTo>
                  <a:pt x="100" y="72"/>
                  <a:pt x="94" y="78"/>
                  <a:pt x="94" y="85"/>
                </a:cubicBezTo>
                <a:cubicBezTo>
                  <a:pt x="94" y="92"/>
                  <a:pt x="100" y="97"/>
                  <a:pt x="107" y="97"/>
                </a:cubicBezTo>
                <a:cubicBezTo>
                  <a:pt x="114" y="97"/>
                  <a:pt x="119" y="92"/>
                  <a:pt x="119" y="85"/>
                </a:cubicBezTo>
                <a:cubicBezTo>
                  <a:pt x="119" y="78"/>
                  <a:pt x="114" y="72"/>
                  <a:pt x="107" y="72"/>
                </a:cubicBezTo>
                <a:close/>
                <a:moveTo>
                  <a:pt x="107" y="89"/>
                </a:moveTo>
                <a:cubicBezTo>
                  <a:pt x="104" y="89"/>
                  <a:pt x="102" y="87"/>
                  <a:pt x="102" y="85"/>
                </a:cubicBezTo>
                <a:cubicBezTo>
                  <a:pt x="102" y="82"/>
                  <a:pt x="105" y="80"/>
                  <a:pt x="107" y="80"/>
                </a:cubicBezTo>
                <a:cubicBezTo>
                  <a:pt x="109" y="80"/>
                  <a:pt x="111" y="82"/>
                  <a:pt x="111" y="85"/>
                </a:cubicBezTo>
                <a:cubicBezTo>
                  <a:pt x="111" y="87"/>
                  <a:pt x="109" y="89"/>
                  <a:pt x="107" y="89"/>
                </a:cubicBezTo>
                <a:close/>
                <a:moveTo>
                  <a:pt x="40" y="72"/>
                </a:moveTo>
                <a:cubicBezTo>
                  <a:pt x="33" y="72"/>
                  <a:pt x="28" y="78"/>
                  <a:pt x="28" y="85"/>
                </a:cubicBezTo>
                <a:cubicBezTo>
                  <a:pt x="28" y="92"/>
                  <a:pt x="33" y="97"/>
                  <a:pt x="40" y="97"/>
                </a:cubicBezTo>
                <a:cubicBezTo>
                  <a:pt x="47" y="97"/>
                  <a:pt x="53" y="92"/>
                  <a:pt x="53" y="85"/>
                </a:cubicBezTo>
                <a:cubicBezTo>
                  <a:pt x="53" y="78"/>
                  <a:pt x="47" y="72"/>
                  <a:pt x="40" y="72"/>
                </a:cubicBezTo>
                <a:close/>
                <a:moveTo>
                  <a:pt x="40" y="89"/>
                </a:moveTo>
                <a:cubicBezTo>
                  <a:pt x="38" y="89"/>
                  <a:pt x="36" y="87"/>
                  <a:pt x="36" y="85"/>
                </a:cubicBezTo>
                <a:cubicBezTo>
                  <a:pt x="36" y="82"/>
                  <a:pt x="38" y="80"/>
                  <a:pt x="40" y="80"/>
                </a:cubicBezTo>
                <a:cubicBezTo>
                  <a:pt x="43" y="80"/>
                  <a:pt x="45" y="82"/>
                  <a:pt x="45" y="85"/>
                </a:cubicBezTo>
                <a:cubicBezTo>
                  <a:pt x="45" y="87"/>
                  <a:pt x="43" y="89"/>
                  <a:pt x="40" y="89"/>
                </a:cubicBezTo>
                <a:close/>
                <a:moveTo>
                  <a:pt x="74" y="104"/>
                </a:moveTo>
                <a:cubicBezTo>
                  <a:pt x="67" y="104"/>
                  <a:pt x="61" y="110"/>
                  <a:pt x="61" y="117"/>
                </a:cubicBezTo>
                <a:cubicBezTo>
                  <a:pt x="61" y="123"/>
                  <a:pt x="67" y="129"/>
                  <a:pt x="74" y="129"/>
                </a:cubicBezTo>
                <a:cubicBezTo>
                  <a:pt x="80" y="129"/>
                  <a:pt x="86" y="123"/>
                  <a:pt x="86" y="117"/>
                </a:cubicBezTo>
                <a:cubicBezTo>
                  <a:pt x="86" y="110"/>
                  <a:pt x="80" y="104"/>
                  <a:pt x="74" y="104"/>
                </a:cubicBezTo>
                <a:close/>
                <a:moveTo>
                  <a:pt x="74" y="121"/>
                </a:moveTo>
                <a:cubicBezTo>
                  <a:pt x="71" y="121"/>
                  <a:pt x="69" y="119"/>
                  <a:pt x="69" y="117"/>
                </a:cubicBezTo>
                <a:cubicBezTo>
                  <a:pt x="69" y="114"/>
                  <a:pt x="71" y="112"/>
                  <a:pt x="74" y="112"/>
                </a:cubicBezTo>
                <a:cubicBezTo>
                  <a:pt x="76" y="112"/>
                  <a:pt x="78" y="114"/>
                  <a:pt x="78" y="117"/>
                </a:cubicBezTo>
                <a:cubicBezTo>
                  <a:pt x="78" y="119"/>
                  <a:pt x="76" y="121"/>
                  <a:pt x="74" y="121"/>
                </a:cubicBezTo>
                <a:close/>
                <a:moveTo>
                  <a:pt x="107" y="104"/>
                </a:moveTo>
                <a:cubicBezTo>
                  <a:pt x="100" y="104"/>
                  <a:pt x="94" y="110"/>
                  <a:pt x="94" y="117"/>
                </a:cubicBezTo>
                <a:cubicBezTo>
                  <a:pt x="94" y="123"/>
                  <a:pt x="100" y="129"/>
                  <a:pt x="107" y="129"/>
                </a:cubicBezTo>
                <a:cubicBezTo>
                  <a:pt x="114" y="129"/>
                  <a:pt x="119" y="123"/>
                  <a:pt x="119" y="117"/>
                </a:cubicBezTo>
                <a:cubicBezTo>
                  <a:pt x="119" y="110"/>
                  <a:pt x="114" y="104"/>
                  <a:pt x="107" y="104"/>
                </a:cubicBezTo>
                <a:close/>
                <a:moveTo>
                  <a:pt x="107" y="121"/>
                </a:moveTo>
                <a:cubicBezTo>
                  <a:pt x="104" y="121"/>
                  <a:pt x="102" y="119"/>
                  <a:pt x="102" y="117"/>
                </a:cubicBezTo>
                <a:cubicBezTo>
                  <a:pt x="102" y="114"/>
                  <a:pt x="105" y="112"/>
                  <a:pt x="107" y="112"/>
                </a:cubicBezTo>
                <a:cubicBezTo>
                  <a:pt x="109" y="112"/>
                  <a:pt x="111" y="114"/>
                  <a:pt x="111" y="117"/>
                </a:cubicBezTo>
                <a:cubicBezTo>
                  <a:pt x="111" y="119"/>
                  <a:pt x="109" y="121"/>
                  <a:pt x="107" y="121"/>
                </a:cubicBezTo>
                <a:close/>
                <a:moveTo>
                  <a:pt x="40" y="104"/>
                </a:moveTo>
                <a:cubicBezTo>
                  <a:pt x="33" y="104"/>
                  <a:pt x="28" y="110"/>
                  <a:pt x="28" y="117"/>
                </a:cubicBezTo>
                <a:cubicBezTo>
                  <a:pt x="28" y="123"/>
                  <a:pt x="33" y="129"/>
                  <a:pt x="40" y="129"/>
                </a:cubicBezTo>
                <a:cubicBezTo>
                  <a:pt x="47" y="129"/>
                  <a:pt x="53" y="123"/>
                  <a:pt x="53" y="117"/>
                </a:cubicBezTo>
                <a:cubicBezTo>
                  <a:pt x="53" y="110"/>
                  <a:pt x="47" y="104"/>
                  <a:pt x="40" y="104"/>
                </a:cubicBezTo>
                <a:close/>
                <a:moveTo>
                  <a:pt x="40" y="121"/>
                </a:moveTo>
                <a:cubicBezTo>
                  <a:pt x="38" y="121"/>
                  <a:pt x="36" y="119"/>
                  <a:pt x="36" y="117"/>
                </a:cubicBezTo>
                <a:cubicBezTo>
                  <a:pt x="36" y="114"/>
                  <a:pt x="38" y="112"/>
                  <a:pt x="40" y="112"/>
                </a:cubicBezTo>
                <a:cubicBezTo>
                  <a:pt x="43" y="112"/>
                  <a:pt x="45" y="114"/>
                  <a:pt x="45" y="117"/>
                </a:cubicBezTo>
                <a:cubicBezTo>
                  <a:pt x="45" y="119"/>
                  <a:pt x="43" y="121"/>
                  <a:pt x="40" y="121"/>
                </a:cubicBezTo>
                <a:close/>
                <a:moveTo>
                  <a:pt x="74" y="136"/>
                </a:moveTo>
                <a:cubicBezTo>
                  <a:pt x="67" y="136"/>
                  <a:pt x="61" y="142"/>
                  <a:pt x="61" y="149"/>
                </a:cubicBezTo>
                <a:cubicBezTo>
                  <a:pt x="61" y="155"/>
                  <a:pt x="67" y="161"/>
                  <a:pt x="74" y="161"/>
                </a:cubicBezTo>
                <a:cubicBezTo>
                  <a:pt x="80" y="161"/>
                  <a:pt x="86" y="155"/>
                  <a:pt x="86" y="149"/>
                </a:cubicBezTo>
                <a:cubicBezTo>
                  <a:pt x="86" y="142"/>
                  <a:pt x="80" y="136"/>
                  <a:pt x="74" y="136"/>
                </a:cubicBezTo>
                <a:close/>
                <a:moveTo>
                  <a:pt x="74" y="153"/>
                </a:moveTo>
                <a:cubicBezTo>
                  <a:pt x="71" y="153"/>
                  <a:pt x="69" y="151"/>
                  <a:pt x="69" y="149"/>
                </a:cubicBezTo>
                <a:cubicBezTo>
                  <a:pt x="69" y="146"/>
                  <a:pt x="71" y="144"/>
                  <a:pt x="74" y="144"/>
                </a:cubicBezTo>
                <a:cubicBezTo>
                  <a:pt x="76" y="144"/>
                  <a:pt x="78" y="146"/>
                  <a:pt x="78" y="149"/>
                </a:cubicBezTo>
                <a:cubicBezTo>
                  <a:pt x="78" y="151"/>
                  <a:pt x="76" y="153"/>
                  <a:pt x="74" y="153"/>
                </a:cubicBezTo>
                <a:close/>
                <a:moveTo>
                  <a:pt x="107" y="136"/>
                </a:moveTo>
                <a:cubicBezTo>
                  <a:pt x="100" y="136"/>
                  <a:pt x="94" y="142"/>
                  <a:pt x="94" y="149"/>
                </a:cubicBezTo>
                <a:cubicBezTo>
                  <a:pt x="94" y="155"/>
                  <a:pt x="100" y="161"/>
                  <a:pt x="107" y="161"/>
                </a:cubicBezTo>
                <a:cubicBezTo>
                  <a:pt x="114" y="161"/>
                  <a:pt x="119" y="155"/>
                  <a:pt x="119" y="149"/>
                </a:cubicBezTo>
                <a:cubicBezTo>
                  <a:pt x="119" y="142"/>
                  <a:pt x="114" y="136"/>
                  <a:pt x="107" y="136"/>
                </a:cubicBezTo>
                <a:close/>
                <a:moveTo>
                  <a:pt x="107" y="153"/>
                </a:moveTo>
                <a:cubicBezTo>
                  <a:pt x="104" y="153"/>
                  <a:pt x="102" y="151"/>
                  <a:pt x="102" y="149"/>
                </a:cubicBezTo>
                <a:cubicBezTo>
                  <a:pt x="102" y="146"/>
                  <a:pt x="105" y="144"/>
                  <a:pt x="107" y="144"/>
                </a:cubicBezTo>
                <a:cubicBezTo>
                  <a:pt x="109" y="144"/>
                  <a:pt x="111" y="146"/>
                  <a:pt x="111" y="149"/>
                </a:cubicBezTo>
                <a:cubicBezTo>
                  <a:pt x="111" y="151"/>
                  <a:pt x="109" y="153"/>
                  <a:pt x="107" y="153"/>
                </a:cubicBezTo>
                <a:close/>
                <a:moveTo>
                  <a:pt x="40" y="136"/>
                </a:moveTo>
                <a:cubicBezTo>
                  <a:pt x="33" y="136"/>
                  <a:pt x="28" y="142"/>
                  <a:pt x="28" y="149"/>
                </a:cubicBezTo>
                <a:cubicBezTo>
                  <a:pt x="28" y="155"/>
                  <a:pt x="33" y="161"/>
                  <a:pt x="40" y="161"/>
                </a:cubicBezTo>
                <a:cubicBezTo>
                  <a:pt x="47" y="161"/>
                  <a:pt x="53" y="155"/>
                  <a:pt x="53" y="149"/>
                </a:cubicBezTo>
                <a:cubicBezTo>
                  <a:pt x="53" y="142"/>
                  <a:pt x="47" y="136"/>
                  <a:pt x="40" y="136"/>
                </a:cubicBezTo>
                <a:close/>
                <a:moveTo>
                  <a:pt x="40" y="153"/>
                </a:moveTo>
                <a:cubicBezTo>
                  <a:pt x="38" y="153"/>
                  <a:pt x="36" y="151"/>
                  <a:pt x="36" y="149"/>
                </a:cubicBezTo>
                <a:cubicBezTo>
                  <a:pt x="36" y="146"/>
                  <a:pt x="38" y="144"/>
                  <a:pt x="40" y="144"/>
                </a:cubicBezTo>
                <a:cubicBezTo>
                  <a:pt x="43" y="144"/>
                  <a:pt x="45" y="146"/>
                  <a:pt x="45" y="149"/>
                </a:cubicBezTo>
                <a:cubicBezTo>
                  <a:pt x="45" y="151"/>
                  <a:pt x="43" y="153"/>
                  <a:pt x="40" y="153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379412" y="243664"/>
            <a:ext cx="6497638" cy="4049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hangingPunct="0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Программное обеспечение для сбора Извещений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7901074" y="150127"/>
            <a:ext cx="3721994" cy="626896"/>
            <a:chOff x="7901074" y="309689"/>
            <a:chExt cx="3721994" cy="626896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432" y="309689"/>
              <a:ext cx="639636" cy="626896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7901074" y="422196"/>
              <a:ext cx="2903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Межрегиональное бухгалтерское управление</a:t>
              </a:r>
              <a:b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Федерального казначейства</a:t>
              </a:r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7" name="Прямая соединительная линия 46"/>
          <p:cNvCxnSpPr/>
          <p:nvPr/>
        </p:nvCxnSpPr>
        <p:spPr>
          <a:xfrm>
            <a:off x="489028" y="883557"/>
            <a:ext cx="1111251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86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617</Words>
  <Application>Microsoft Office PowerPoint</Application>
  <PresentationFormat>Широкоэкранный</PresentationFormat>
  <Paragraphs>122</Paragraphs>
  <Slides>11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Courier New</vt:lpstr>
      <vt:lpstr>Times New Roman</vt:lpstr>
      <vt:lpstr>Wingdings</vt:lpstr>
      <vt:lpstr>Тема Office</vt:lpstr>
      <vt:lpstr>Презентация PowerPoint</vt:lpstr>
      <vt:lpstr>Отчет о достижении значений результатов  использования межбюджетным трансфертам (Шаг 1)</vt:lpstr>
      <vt:lpstr>Извещение ф. 0510453 (Шаг 2)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Моисеева Мария Андреевна</dc:creator>
  <cp:lastModifiedBy>Князькова Наталья Сергеевна</cp:lastModifiedBy>
  <cp:revision>7</cp:revision>
  <dcterms:created xsi:type="dcterms:W3CDTF">2026-01-19T10:49:09Z</dcterms:created>
  <dcterms:modified xsi:type="dcterms:W3CDTF">2026-01-19T12:37:44Z</dcterms:modified>
</cp:coreProperties>
</file>